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-86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9DCB-A0E5-1843-82DB-0E6BAC4D3B8A}" type="datetimeFigureOut">
              <a:rPr lang="fr-FR" smtClean="0"/>
              <a:t>27/09/12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04AA-3954-D94F-A6D5-5A5915C208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08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9DCB-A0E5-1843-82DB-0E6BAC4D3B8A}" type="datetimeFigureOut">
              <a:rPr lang="fr-FR" smtClean="0"/>
              <a:t>27/09/12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04AA-3954-D94F-A6D5-5A5915C208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635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9DCB-A0E5-1843-82DB-0E6BAC4D3B8A}" type="datetimeFigureOut">
              <a:rPr lang="fr-FR" smtClean="0"/>
              <a:t>27/09/12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04AA-3954-D94F-A6D5-5A5915C208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47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9DCB-A0E5-1843-82DB-0E6BAC4D3B8A}" type="datetimeFigureOut">
              <a:rPr lang="fr-FR" smtClean="0"/>
              <a:t>27/09/12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04AA-3954-D94F-A6D5-5A5915C208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705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9DCB-A0E5-1843-82DB-0E6BAC4D3B8A}" type="datetimeFigureOut">
              <a:rPr lang="fr-FR" smtClean="0"/>
              <a:t>27/09/12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04AA-3954-D94F-A6D5-5A5915C208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898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9DCB-A0E5-1843-82DB-0E6BAC4D3B8A}" type="datetimeFigureOut">
              <a:rPr lang="fr-FR" smtClean="0"/>
              <a:t>27/09/12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04AA-3954-D94F-A6D5-5A5915C208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825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9DCB-A0E5-1843-82DB-0E6BAC4D3B8A}" type="datetimeFigureOut">
              <a:rPr lang="fr-FR" smtClean="0"/>
              <a:t>27/09/12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04AA-3954-D94F-A6D5-5A5915C208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21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9DCB-A0E5-1843-82DB-0E6BAC4D3B8A}" type="datetimeFigureOut">
              <a:rPr lang="fr-FR" smtClean="0"/>
              <a:t>27/09/12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04AA-3954-D94F-A6D5-5A5915C208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129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9DCB-A0E5-1843-82DB-0E6BAC4D3B8A}" type="datetimeFigureOut">
              <a:rPr lang="fr-FR" smtClean="0"/>
              <a:t>27/09/12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04AA-3954-D94F-A6D5-5A5915C208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328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9DCB-A0E5-1843-82DB-0E6BAC4D3B8A}" type="datetimeFigureOut">
              <a:rPr lang="fr-FR" smtClean="0"/>
              <a:t>27/09/12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04AA-3954-D94F-A6D5-5A5915C208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9DCB-A0E5-1843-82DB-0E6BAC4D3B8A}" type="datetimeFigureOut">
              <a:rPr lang="fr-FR" smtClean="0"/>
              <a:t>27/09/12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04AA-3954-D94F-A6D5-5A5915C208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23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E9DCB-A0E5-1843-82DB-0E6BAC4D3B8A}" type="datetimeFigureOut">
              <a:rPr lang="fr-FR" smtClean="0"/>
              <a:t>27/09/12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404AA-3954-D94F-A6D5-5A5915C208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09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224583" y="2292619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24583" y="2553435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224583" y="2814251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224583" y="3075067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24583" y="3335883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224583" y="3596699"/>
            <a:ext cx="8712259" cy="0"/>
          </a:xfrm>
          <a:prstGeom prst="line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 flipV="1">
            <a:off x="224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 flipH="1" flipV="1">
            <a:off x="827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H="1" flipV="1">
            <a:off x="1430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flipH="1" flipV="1">
            <a:off x="20342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flipH="1" flipV="1">
            <a:off x="2637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 flipH="1" flipV="1">
            <a:off x="3240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flipH="1" flipV="1">
            <a:off x="3843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H="1" flipV="1">
            <a:off x="44472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 flipV="1">
            <a:off x="5050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H="1" flipV="1">
            <a:off x="5653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H="1" flipV="1">
            <a:off x="6256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H="1" flipV="1">
            <a:off x="68602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 flipV="1">
            <a:off x="7463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flipH="1" flipV="1">
            <a:off x="8066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flipH="1" flipV="1">
            <a:off x="8669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Bouée 64"/>
          <p:cNvSpPr/>
          <p:nvPr/>
        </p:nvSpPr>
        <p:spPr>
          <a:xfrm>
            <a:off x="75114" y="2219594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6" name="Bouée 65"/>
          <p:cNvSpPr/>
          <p:nvPr/>
        </p:nvSpPr>
        <p:spPr>
          <a:xfrm>
            <a:off x="75114" y="2464069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7" name="Bouée 66"/>
          <p:cNvSpPr/>
          <p:nvPr/>
        </p:nvSpPr>
        <p:spPr>
          <a:xfrm>
            <a:off x="75114" y="2708544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8" name="Bouée 67"/>
          <p:cNvSpPr/>
          <p:nvPr/>
        </p:nvSpPr>
        <p:spPr>
          <a:xfrm>
            <a:off x="75114" y="2991119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9" name="Bouée 68"/>
          <p:cNvSpPr/>
          <p:nvPr/>
        </p:nvSpPr>
        <p:spPr>
          <a:xfrm>
            <a:off x="75114" y="3260994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0" name="Bouée 69"/>
          <p:cNvSpPr/>
          <p:nvPr/>
        </p:nvSpPr>
        <p:spPr>
          <a:xfrm>
            <a:off x="75114" y="3524519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1639438" y="221959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2" name="Ellipse 71"/>
          <p:cNvSpPr/>
          <p:nvPr/>
        </p:nvSpPr>
        <p:spPr>
          <a:xfrm>
            <a:off x="1639438" y="2470688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3" name="Ellipse 72"/>
          <p:cNvSpPr/>
          <p:nvPr/>
        </p:nvSpPr>
        <p:spPr>
          <a:xfrm>
            <a:off x="1061588" y="2728795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4" name="Ellipse 73"/>
          <p:cNvSpPr/>
          <p:nvPr/>
        </p:nvSpPr>
        <p:spPr>
          <a:xfrm>
            <a:off x="1061588" y="3001269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Ellipse 74"/>
          <p:cNvSpPr/>
          <p:nvPr/>
        </p:nvSpPr>
        <p:spPr>
          <a:xfrm>
            <a:off x="1061588" y="3273743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6" name="Ellipse 75"/>
          <p:cNvSpPr/>
          <p:nvPr/>
        </p:nvSpPr>
        <p:spPr>
          <a:xfrm>
            <a:off x="1639438" y="3518438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7" name="Ellipse 76"/>
          <p:cNvSpPr/>
          <p:nvPr/>
        </p:nvSpPr>
        <p:spPr>
          <a:xfrm>
            <a:off x="2864988" y="222594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8" name="Ellipse 77"/>
          <p:cNvSpPr/>
          <p:nvPr/>
        </p:nvSpPr>
        <p:spPr>
          <a:xfrm>
            <a:off x="2864988" y="2464069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9" name="Ellipse 78"/>
          <p:cNvSpPr/>
          <p:nvPr/>
        </p:nvSpPr>
        <p:spPr>
          <a:xfrm>
            <a:off x="2274438" y="2728795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0" name="Ellipse 79"/>
          <p:cNvSpPr/>
          <p:nvPr/>
        </p:nvSpPr>
        <p:spPr>
          <a:xfrm>
            <a:off x="2864988" y="2993521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1" name="Ellipse 80"/>
          <p:cNvSpPr/>
          <p:nvPr/>
        </p:nvSpPr>
        <p:spPr>
          <a:xfrm>
            <a:off x="2864988" y="3258247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2" name="Ellipse 81"/>
          <p:cNvSpPr/>
          <p:nvPr/>
        </p:nvSpPr>
        <p:spPr>
          <a:xfrm>
            <a:off x="2864988" y="3522973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3" name="Ellipse 82"/>
          <p:cNvSpPr/>
          <p:nvPr/>
        </p:nvSpPr>
        <p:spPr>
          <a:xfrm>
            <a:off x="4066845" y="221959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4" name="Ellipse 83"/>
          <p:cNvSpPr/>
          <p:nvPr/>
        </p:nvSpPr>
        <p:spPr>
          <a:xfrm>
            <a:off x="4687438" y="2464069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5" name="Ellipse 84"/>
          <p:cNvSpPr/>
          <p:nvPr/>
        </p:nvSpPr>
        <p:spPr>
          <a:xfrm>
            <a:off x="4066845" y="2728795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6" name="Ellipse 85"/>
          <p:cNvSpPr/>
          <p:nvPr/>
        </p:nvSpPr>
        <p:spPr>
          <a:xfrm>
            <a:off x="4066845" y="2993521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7" name="Ellipse 86"/>
          <p:cNvSpPr/>
          <p:nvPr/>
        </p:nvSpPr>
        <p:spPr>
          <a:xfrm>
            <a:off x="4066845" y="3258247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8" name="Ellipse 87"/>
          <p:cNvSpPr/>
          <p:nvPr/>
        </p:nvSpPr>
        <p:spPr>
          <a:xfrm>
            <a:off x="4066845" y="3522973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9" name="Ellipse 88"/>
          <p:cNvSpPr/>
          <p:nvPr/>
        </p:nvSpPr>
        <p:spPr>
          <a:xfrm>
            <a:off x="5889295" y="3518438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0" name="Ellipse 89"/>
          <p:cNvSpPr/>
          <p:nvPr/>
        </p:nvSpPr>
        <p:spPr>
          <a:xfrm>
            <a:off x="5889295" y="3258247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1" name="Ellipse 90"/>
          <p:cNvSpPr/>
          <p:nvPr/>
        </p:nvSpPr>
        <p:spPr>
          <a:xfrm>
            <a:off x="5279695" y="2991119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2" name="Ellipse 91"/>
          <p:cNvSpPr/>
          <p:nvPr/>
        </p:nvSpPr>
        <p:spPr>
          <a:xfrm>
            <a:off x="5279695" y="2723991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3" name="Ellipse 92"/>
          <p:cNvSpPr/>
          <p:nvPr/>
        </p:nvSpPr>
        <p:spPr>
          <a:xfrm>
            <a:off x="5889295" y="2456863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4" name="Ellipse 93"/>
          <p:cNvSpPr/>
          <p:nvPr/>
        </p:nvSpPr>
        <p:spPr>
          <a:xfrm>
            <a:off x="5889295" y="222594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5" name="Ellipse 94"/>
          <p:cNvSpPr/>
          <p:nvPr/>
        </p:nvSpPr>
        <p:spPr>
          <a:xfrm>
            <a:off x="7089445" y="221959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6" name="Ellipse 95"/>
          <p:cNvSpPr/>
          <p:nvPr/>
        </p:nvSpPr>
        <p:spPr>
          <a:xfrm>
            <a:off x="8823680" y="221324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7" name="Ellipse 96"/>
          <p:cNvSpPr/>
          <p:nvPr/>
        </p:nvSpPr>
        <p:spPr>
          <a:xfrm>
            <a:off x="7089445" y="2469832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8" name="Ellipse 97"/>
          <p:cNvSpPr/>
          <p:nvPr/>
        </p:nvSpPr>
        <p:spPr>
          <a:xfrm>
            <a:off x="7089445" y="2722445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9" name="Ellipse 98"/>
          <p:cNvSpPr/>
          <p:nvPr/>
        </p:nvSpPr>
        <p:spPr>
          <a:xfrm>
            <a:off x="7089445" y="3000458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0" name="Ellipse 99"/>
          <p:cNvSpPr/>
          <p:nvPr/>
        </p:nvSpPr>
        <p:spPr>
          <a:xfrm>
            <a:off x="7089445" y="3253071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1" name="Ellipse 100"/>
          <p:cNvSpPr/>
          <p:nvPr/>
        </p:nvSpPr>
        <p:spPr>
          <a:xfrm>
            <a:off x="7089445" y="351838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2" name="Ellipse 101"/>
          <p:cNvSpPr/>
          <p:nvPr/>
        </p:nvSpPr>
        <p:spPr>
          <a:xfrm>
            <a:off x="8823680" y="2469832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3" name="Ellipse 102"/>
          <p:cNvSpPr/>
          <p:nvPr/>
        </p:nvSpPr>
        <p:spPr>
          <a:xfrm>
            <a:off x="8283245" y="2722445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4" name="Ellipse 103"/>
          <p:cNvSpPr/>
          <p:nvPr/>
        </p:nvSpPr>
        <p:spPr>
          <a:xfrm>
            <a:off x="8283245" y="2991119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5" name="Ellipse 104"/>
          <p:cNvSpPr/>
          <p:nvPr/>
        </p:nvSpPr>
        <p:spPr>
          <a:xfrm>
            <a:off x="8283245" y="3259793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6" name="Ellipse 105"/>
          <p:cNvSpPr/>
          <p:nvPr/>
        </p:nvSpPr>
        <p:spPr>
          <a:xfrm>
            <a:off x="8854861" y="3512572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2328004" y="292100"/>
            <a:ext cx="410926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GAMME PENTATONIQUE MINEURE DE MI</a:t>
            </a:r>
            <a:endParaRPr lang="fr-FR" dirty="0"/>
          </a:p>
        </p:txBody>
      </p:sp>
      <p:sp>
        <p:nvSpPr>
          <p:cNvPr id="108" name="ZoneTexte 107"/>
          <p:cNvSpPr txBox="1"/>
          <p:nvPr/>
        </p:nvSpPr>
        <p:spPr>
          <a:xfrm>
            <a:off x="2586674" y="1841006"/>
            <a:ext cx="71576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dirty="0" smtClean="0"/>
              <a:t>5ème</a:t>
            </a:r>
            <a:endParaRPr lang="fr-FR" dirty="0"/>
          </a:p>
        </p:txBody>
      </p:sp>
      <p:sp>
        <p:nvSpPr>
          <p:cNvPr id="109" name="ZoneTexte 108"/>
          <p:cNvSpPr txBox="1"/>
          <p:nvPr/>
        </p:nvSpPr>
        <p:spPr>
          <a:xfrm>
            <a:off x="3768477" y="1841006"/>
            <a:ext cx="71576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dirty="0"/>
              <a:t>7</a:t>
            </a:r>
            <a:r>
              <a:rPr lang="fr-FR" dirty="0" smtClean="0"/>
              <a:t>ème</a:t>
            </a:r>
            <a:endParaRPr lang="fr-FR" dirty="0"/>
          </a:p>
        </p:txBody>
      </p:sp>
      <p:sp>
        <p:nvSpPr>
          <p:cNvPr id="110" name="ZoneTexte 109"/>
          <p:cNvSpPr txBox="1"/>
          <p:nvPr/>
        </p:nvSpPr>
        <p:spPr>
          <a:xfrm>
            <a:off x="6797427" y="1841006"/>
            <a:ext cx="832755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dirty="0" smtClean="0"/>
              <a:t>12ème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324414" y="4191000"/>
            <a:ext cx="61714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La gamme pentatonique mineure comporte 5 sons.</a:t>
            </a:r>
          </a:p>
          <a:p>
            <a:pPr algn="ctr"/>
            <a:r>
              <a:rPr lang="fr-FR" dirty="0" smtClean="0"/>
              <a:t>Elle se compose des notes suivantes :</a:t>
            </a:r>
          </a:p>
          <a:p>
            <a:pPr algn="ctr"/>
            <a:r>
              <a:rPr lang="fr-FR" i="1" dirty="0" smtClean="0"/>
              <a:t>Tonique-tierce mineure-Quarte-Quinte Juste-Septième mineure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53308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85"/>
    </mc:Choice>
    <mc:Fallback xmlns="">
      <p:transition xmlns:p14="http://schemas.microsoft.com/office/powerpoint/2010/main" spd="slow" advTm="1058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224583" y="2292619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24583" y="2553435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224583" y="2814251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224583" y="3075067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24583" y="3335883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224583" y="3596699"/>
            <a:ext cx="8712259" cy="0"/>
          </a:xfrm>
          <a:prstGeom prst="line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 flipV="1">
            <a:off x="14774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Ellipse 125"/>
          <p:cNvSpPr/>
          <p:nvPr/>
        </p:nvSpPr>
        <p:spPr>
          <a:xfrm>
            <a:off x="5869650" y="2437413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5" name="Bouée 114"/>
          <p:cNvSpPr/>
          <p:nvPr/>
        </p:nvSpPr>
        <p:spPr>
          <a:xfrm>
            <a:off x="29739" y="269729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6" name="Bouée 115"/>
          <p:cNvSpPr/>
          <p:nvPr/>
        </p:nvSpPr>
        <p:spPr>
          <a:xfrm>
            <a:off x="29739" y="297034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7" name="Bouée 116"/>
          <p:cNvSpPr/>
          <p:nvPr/>
        </p:nvSpPr>
        <p:spPr>
          <a:xfrm>
            <a:off x="29739" y="323704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8" name="Bouée 117"/>
          <p:cNvSpPr/>
          <p:nvPr/>
        </p:nvSpPr>
        <p:spPr>
          <a:xfrm>
            <a:off x="29739" y="350374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4" name="Bouée 113"/>
          <p:cNvSpPr/>
          <p:nvPr/>
        </p:nvSpPr>
        <p:spPr>
          <a:xfrm>
            <a:off x="29739" y="244329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3" name="Bouée 112"/>
          <p:cNvSpPr/>
          <p:nvPr/>
        </p:nvSpPr>
        <p:spPr>
          <a:xfrm>
            <a:off x="29739" y="219564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cxnSp>
        <p:nvCxnSpPr>
          <p:cNvPr id="51" name="Connecteur droit 50"/>
          <p:cNvCxnSpPr/>
          <p:nvPr/>
        </p:nvCxnSpPr>
        <p:spPr>
          <a:xfrm flipH="1" flipV="1">
            <a:off x="827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H="1" flipV="1">
            <a:off x="1430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flipH="1" flipV="1">
            <a:off x="20342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flipH="1" flipV="1">
            <a:off x="2637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 flipH="1" flipV="1">
            <a:off x="3240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flipH="1" flipV="1">
            <a:off x="3843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H="1" flipV="1">
            <a:off x="44472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 flipV="1">
            <a:off x="5050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H="1" flipV="1">
            <a:off x="5653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H="1" flipV="1">
            <a:off x="6256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H="1" flipV="1">
            <a:off x="68602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 flipV="1">
            <a:off x="7463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flipH="1" flipV="1">
            <a:off x="8066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flipH="1" flipV="1">
            <a:off x="8669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ZoneTexte 107"/>
          <p:cNvSpPr txBox="1"/>
          <p:nvPr/>
        </p:nvSpPr>
        <p:spPr>
          <a:xfrm>
            <a:off x="2586674" y="1841006"/>
            <a:ext cx="71576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dirty="0" smtClean="0"/>
              <a:t>5ème</a:t>
            </a:r>
            <a:endParaRPr lang="fr-FR" dirty="0"/>
          </a:p>
        </p:txBody>
      </p:sp>
      <p:sp>
        <p:nvSpPr>
          <p:cNvPr id="109" name="ZoneTexte 108"/>
          <p:cNvSpPr txBox="1"/>
          <p:nvPr/>
        </p:nvSpPr>
        <p:spPr>
          <a:xfrm>
            <a:off x="3768477" y="1841006"/>
            <a:ext cx="71576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dirty="0"/>
              <a:t>7</a:t>
            </a:r>
            <a:r>
              <a:rPr lang="fr-FR" dirty="0" smtClean="0"/>
              <a:t>ème</a:t>
            </a:r>
            <a:endParaRPr lang="fr-FR" dirty="0"/>
          </a:p>
        </p:txBody>
      </p:sp>
      <p:sp>
        <p:nvSpPr>
          <p:cNvPr id="110" name="ZoneTexte 109"/>
          <p:cNvSpPr txBox="1"/>
          <p:nvPr/>
        </p:nvSpPr>
        <p:spPr>
          <a:xfrm>
            <a:off x="6797427" y="1841006"/>
            <a:ext cx="832755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dirty="0" smtClean="0"/>
              <a:t>12ème</a:t>
            </a:r>
            <a:endParaRPr lang="fr-FR" dirty="0"/>
          </a:p>
        </p:txBody>
      </p:sp>
      <p:sp>
        <p:nvSpPr>
          <p:cNvPr id="111" name="ZoneTexte 110"/>
          <p:cNvSpPr txBox="1"/>
          <p:nvPr/>
        </p:nvSpPr>
        <p:spPr>
          <a:xfrm>
            <a:off x="3216102" y="475734"/>
            <a:ext cx="222755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>
                <a:ln>
                  <a:solidFill>
                    <a:srgbClr val="FF0000"/>
                  </a:solidFill>
                </a:ln>
              </a:rPr>
              <a:t>GAMME BLUES DE MI</a:t>
            </a:r>
          </a:p>
        </p:txBody>
      </p:sp>
      <p:sp>
        <p:nvSpPr>
          <p:cNvPr id="121" name="Ellipse 120"/>
          <p:cNvSpPr/>
          <p:nvPr/>
        </p:nvSpPr>
        <p:spPr>
          <a:xfrm>
            <a:off x="1625626" y="2708544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2" name="Ellipse 121"/>
          <p:cNvSpPr/>
          <p:nvPr/>
        </p:nvSpPr>
        <p:spPr>
          <a:xfrm>
            <a:off x="452027" y="3243446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3" name="Ellipse 122"/>
          <p:cNvSpPr/>
          <p:nvPr/>
        </p:nvSpPr>
        <p:spPr>
          <a:xfrm>
            <a:off x="3429026" y="2203988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4" name="Ellipse 123"/>
          <p:cNvSpPr/>
          <p:nvPr/>
        </p:nvSpPr>
        <p:spPr>
          <a:xfrm>
            <a:off x="3448076" y="3493377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5" name="Ellipse 124"/>
          <p:cNvSpPr/>
          <p:nvPr/>
        </p:nvSpPr>
        <p:spPr>
          <a:xfrm>
            <a:off x="4057676" y="2978095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7" name="Ellipse 126"/>
          <p:cNvSpPr/>
          <p:nvPr/>
        </p:nvSpPr>
        <p:spPr>
          <a:xfrm>
            <a:off x="7684677" y="3225849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8" name="Ellipse 127"/>
          <p:cNvSpPr/>
          <p:nvPr/>
        </p:nvSpPr>
        <p:spPr>
          <a:xfrm>
            <a:off x="8815649" y="2700538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967504" y="4159250"/>
            <a:ext cx="7543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La gamme blues hexatonique (6 sons) se compose des notes suivantes :</a:t>
            </a:r>
          </a:p>
          <a:p>
            <a:pPr algn="ctr"/>
            <a:r>
              <a:rPr lang="fr-FR" i="1" dirty="0" smtClean="0">
                <a:solidFill>
                  <a:srgbClr val="FF0000"/>
                </a:solidFill>
              </a:rPr>
              <a:t>Tonique-tierce mineure-Quarte-Quinte bémol-Quinte juste-Septième mineure</a:t>
            </a:r>
            <a:endParaRPr lang="fr-FR" i="1" dirty="0">
              <a:solidFill>
                <a:srgbClr val="FF0000"/>
              </a:solidFill>
            </a:endParaRPr>
          </a:p>
        </p:txBody>
      </p:sp>
      <p:sp>
        <p:nvSpPr>
          <p:cNvPr id="164" name="Ellipse 163"/>
          <p:cNvSpPr/>
          <p:nvPr/>
        </p:nvSpPr>
        <p:spPr>
          <a:xfrm>
            <a:off x="1626777" y="3491047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65" name="Ellipse 164"/>
          <p:cNvSpPr/>
          <p:nvPr/>
        </p:nvSpPr>
        <p:spPr>
          <a:xfrm>
            <a:off x="1029877" y="3243446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66" name="Ellipse 165"/>
          <p:cNvSpPr/>
          <p:nvPr/>
        </p:nvSpPr>
        <p:spPr>
          <a:xfrm>
            <a:off x="1029877" y="2978095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67" name="Ellipse 166"/>
          <p:cNvSpPr/>
          <p:nvPr/>
        </p:nvSpPr>
        <p:spPr>
          <a:xfrm>
            <a:off x="1029877" y="2712744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68" name="Ellipse 167"/>
          <p:cNvSpPr/>
          <p:nvPr/>
        </p:nvSpPr>
        <p:spPr>
          <a:xfrm>
            <a:off x="1626777" y="2443297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69" name="Ellipse 168"/>
          <p:cNvSpPr/>
          <p:nvPr/>
        </p:nvSpPr>
        <p:spPr>
          <a:xfrm>
            <a:off x="2826933" y="2195647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1" name="Ellipse 170"/>
          <p:cNvSpPr/>
          <p:nvPr/>
        </p:nvSpPr>
        <p:spPr>
          <a:xfrm>
            <a:off x="1626777" y="2195647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2" name="Ellipse 171"/>
          <p:cNvSpPr/>
          <p:nvPr/>
        </p:nvSpPr>
        <p:spPr>
          <a:xfrm>
            <a:off x="2826933" y="3503747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3" name="Ellipse 172"/>
          <p:cNvSpPr/>
          <p:nvPr/>
        </p:nvSpPr>
        <p:spPr>
          <a:xfrm>
            <a:off x="2826933" y="3243446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4" name="Ellipse 173"/>
          <p:cNvSpPr/>
          <p:nvPr/>
        </p:nvSpPr>
        <p:spPr>
          <a:xfrm>
            <a:off x="2826933" y="2983145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5" name="Ellipse 174"/>
          <p:cNvSpPr/>
          <p:nvPr/>
        </p:nvSpPr>
        <p:spPr>
          <a:xfrm>
            <a:off x="2826933" y="2722844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6" name="Ellipse 175"/>
          <p:cNvSpPr/>
          <p:nvPr/>
        </p:nvSpPr>
        <p:spPr>
          <a:xfrm>
            <a:off x="2826933" y="2462543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7" name="Ellipse 176"/>
          <p:cNvSpPr/>
          <p:nvPr/>
        </p:nvSpPr>
        <p:spPr>
          <a:xfrm>
            <a:off x="4057676" y="3503747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8" name="Ellipse 177"/>
          <p:cNvSpPr/>
          <p:nvPr/>
        </p:nvSpPr>
        <p:spPr>
          <a:xfrm>
            <a:off x="4057676" y="3233345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9" name="Ellipse 178"/>
          <p:cNvSpPr/>
          <p:nvPr/>
        </p:nvSpPr>
        <p:spPr>
          <a:xfrm>
            <a:off x="4057676" y="2697297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0" name="Ellipse 179"/>
          <p:cNvSpPr/>
          <p:nvPr/>
        </p:nvSpPr>
        <p:spPr>
          <a:xfrm>
            <a:off x="4057676" y="2195647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1" name="Ellipse 180"/>
          <p:cNvSpPr/>
          <p:nvPr/>
        </p:nvSpPr>
        <p:spPr>
          <a:xfrm>
            <a:off x="2230033" y="2708544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2" name="Ellipse 181"/>
          <p:cNvSpPr/>
          <p:nvPr/>
        </p:nvSpPr>
        <p:spPr>
          <a:xfrm>
            <a:off x="4635526" y="2443297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3" name="Ellipse 182"/>
          <p:cNvSpPr/>
          <p:nvPr/>
        </p:nvSpPr>
        <p:spPr>
          <a:xfrm>
            <a:off x="5869650" y="2189297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4" name="Ellipse 183"/>
          <p:cNvSpPr/>
          <p:nvPr/>
        </p:nvSpPr>
        <p:spPr>
          <a:xfrm>
            <a:off x="7059324" y="2189297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5" name="Ellipse 184"/>
          <p:cNvSpPr/>
          <p:nvPr/>
        </p:nvSpPr>
        <p:spPr>
          <a:xfrm>
            <a:off x="8815649" y="2189297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6" name="Ellipse 185"/>
          <p:cNvSpPr/>
          <p:nvPr/>
        </p:nvSpPr>
        <p:spPr>
          <a:xfrm>
            <a:off x="7059324" y="2448660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7" name="Ellipse 186"/>
          <p:cNvSpPr/>
          <p:nvPr/>
        </p:nvSpPr>
        <p:spPr>
          <a:xfrm>
            <a:off x="7059324" y="2708023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8" name="Ellipse 187"/>
          <p:cNvSpPr/>
          <p:nvPr/>
        </p:nvSpPr>
        <p:spPr>
          <a:xfrm>
            <a:off x="7059324" y="2967386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9" name="Ellipse 188"/>
          <p:cNvSpPr/>
          <p:nvPr/>
        </p:nvSpPr>
        <p:spPr>
          <a:xfrm>
            <a:off x="7059324" y="3226749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0" name="Ellipse 189"/>
          <p:cNvSpPr/>
          <p:nvPr/>
        </p:nvSpPr>
        <p:spPr>
          <a:xfrm>
            <a:off x="7059324" y="3486112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1" name="Ellipse 190"/>
          <p:cNvSpPr/>
          <p:nvPr/>
        </p:nvSpPr>
        <p:spPr>
          <a:xfrm>
            <a:off x="5240483" y="2708023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2" name="Ellipse 191"/>
          <p:cNvSpPr/>
          <p:nvPr/>
        </p:nvSpPr>
        <p:spPr>
          <a:xfrm>
            <a:off x="5240483" y="2978095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3" name="Ellipse 192"/>
          <p:cNvSpPr/>
          <p:nvPr/>
        </p:nvSpPr>
        <p:spPr>
          <a:xfrm>
            <a:off x="5869650" y="3220130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4" name="Ellipse 193"/>
          <p:cNvSpPr/>
          <p:nvPr/>
        </p:nvSpPr>
        <p:spPr>
          <a:xfrm>
            <a:off x="5869650" y="3483814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5" name="Ellipse 194"/>
          <p:cNvSpPr/>
          <p:nvPr/>
        </p:nvSpPr>
        <p:spPr>
          <a:xfrm>
            <a:off x="8815649" y="3476318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6" name="Ellipse 195"/>
          <p:cNvSpPr/>
          <p:nvPr/>
        </p:nvSpPr>
        <p:spPr>
          <a:xfrm>
            <a:off x="8308050" y="3225849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7" name="Ellipse 196"/>
          <p:cNvSpPr/>
          <p:nvPr/>
        </p:nvSpPr>
        <p:spPr>
          <a:xfrm>
            <a:off x="8308050" y="2967386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8" name="Ellipse 197"/>
          <p:cNvSpPr/>
          <p:nvPr/>
        </p:nvSpPr>
        <p:spPr>
          <a:xfrm>
            <a:off x="8308050" y="2708923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6" name="Ellipse 75"/>
          <p:cNvSpPr/>
          <p:nvPr/>
        </p:nvSpPr>
        <p:spPr>
          <a:xfrm>
            <a:off x="6466550" y="2445533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56468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70"/>
    </mc:Choice>
    <mc:Fallback xmlns="">
      <p:transition xmlns:p14="http://schemas.microsoft.com/office/powerpoint/2010/main" spd="slow" advTm="1187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224583" y="2292619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24583" y="2553435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224583" y="2814251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224583" y="3075067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24583" y="3335883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224583" y="3596699"/>
            <a:ext cx="8712259" cy="0"/>
          </a:xfrm>
          <a:prstGeom prst="line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 flipV="1">
            <a:off x="224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Ellipse 125"/>
          <p:cNvSpPr/>
          <p:nvPr/>
        </p:nvSpPr>
        <p:spPr>
          <a:xfrm>
            <a:off x="5869650" y="2437413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5" name="Bouée 114"/>
          <p:cNvSpPr/>
          <p:nvPr/>
        </p:nvSpPr>
        <p:spPr>
          <a:xfrm>
            <a:off x="51964" y="268459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6" name="Bouée 115"/>
          <p:cNvSpPr/>
          <p:nvPr/>
        </p:nvSpPr>
        <p:spPr>
          <a:xfrm>
            <a:off x="51964" y="297034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7" name="Bouée 116"/>
          <p:cNvSpPr/>
          <p:nvPr/>
        </p:nvSpPr>
        <p:spPr>
          <a:xfrm>
            <a:off x="51964" y="323704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8" name="Bouée 117"/>
          <p:cNvSpPr/>
          <p:nvPr/>
        </p:nvSpPr>
        <p:spPr>
          <a:xfrm>
            <a:off x="51964" y="350374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4" name="Bouée 113"/>
          <p:cNvSpPr/>
          <p:nvPr/>
        </p:nvSpPr>
        <p:spPr>
          <a:xfrm>
            <a:off x="51964" y="244329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3" name="Bouée 112"/>
          <p:cNvSpPr/>
          <p:nvPr/>
        </p:nvSpPr>
        <p:spPr>
          <a:xfrm>
            <a:off x="51964" y="219564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cxnSp>
        <p:nvCxnSpPr>
          <p:cNvPr id="51" name="Connecteur droit 50"/>
          <p:cNvCxnSpPr/>
          <p:nvPr/>
        </p:nvCxnSpPr>
        <p:spPr>
          <a:xfrm flipH="1" flipV="1">
            <a:off x="827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H="1" flipV="1">
            <a:off x="1430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flipH="1" flipV="1">
            <a:off x="20342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flipH="1" flipV="1">
            <a:off x="2637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 flipH="1" flipV="1">
            <a:off x="3240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flipH="1" flipV="1">
            <a:off x="3843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H="1" flipV="1">
            <a:off x="44472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 flipV="1">
            <a:off x="5050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H="1" flipV="1">
            <a:off x="5653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H="1" flipV="1">
            <a:off x="6256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H="1" flipV="1">
            <a:off x="68602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 flipV="1">
            <a:off x="7463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flipH="1" flipV="1">
            <a:off x="8066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flipH="1" flipV="1">
            <a:off x="8669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Ellipse 70"/>
          <p:cNvSpPr/>
          <p:nvPr/>
        </p:nvSpPr>
        <p:spPr>
          <a:xfrm>
            <a:off x="1639438" y="221959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2" name="Ellipse 71"/>
          <p:cNvSpPr/>
          <p:nvPr/>
        </p:nvSpPr>
        <p:spPr>
          <a:xfrm>
            <a:off x="1639438" y="2470688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3" name="Ellipse 72"/>
          <p:cNvSpPr/>
          <p:nvPr/>
        </p:nvSpPr>
        <p:spPr>
          <a:xfrm>
            <a:off x="1061588" y="2728795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4" name="Ellipse 73"/>
          <p:cNvSpPr/>
          <p:nvPr/>
        </p:nvSpPr>
        <p:spPr>
          <a:xfrm>
            <a:off x="1061588" y="3001269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Ellipse 74"/>
          <p:cNvSpPr/>
          <p:nvPr/>
        </p:nvSpPr>
        <p:spPr>
          <a:xfrm>
            <a:off x="1061588" y="3273743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6" name="Ellipse 75"/>
          <p:cNvSpPr/>
          <p:nvPr/>
        </p:nvSpPr>
        <p:spPr>
          <a:xfrm>
            <a:off x="1639438" y="3518438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7" name="Ellipse 76"/>
          <p:cNvSpPr/>
          <p:nvPr/>
        </p:nvSpPr>
        <p:spPr>
          <a:xfrm>
            <a:off x="2864988" y="222594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8" name="Ellipse 77"/>
          <p:cNvSpPr/>
          <p:nvPr/>
        </p:nvSpPr>
        <p:spPr>
          <a:xfrm>
            <a:off x="2864988" y="2464069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9" name="Ellipse 78"/>
          <p:cNvSpPr/>
          <p:nvPr/>
        </p:nvSpPr>
        <p:spPr>
          <a:xfrm>
            <a:off x="2274438" y="2728795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0" name="Ellipse 79"/>
          <p:cNvSpPr/>
          <p:nvPr/>
        </p:nvSpPr>
        <p:spPr>
          <a:xfrm>
            <a:off x="2864988" y="2993521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1" name="Ellipse 80"/>
          <p:cNvSpPr/>
          <p:nvPr/>
        </p:nvSpPr>
        <p:spPr>
          <a:xfrm>
            <a:off x="2864988" y="3258247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2" name="Ellipse 81"/>
          <p:cNvSpPr/>
          <p:nvPr/>
        </p:nvSpPr>
        <p:spPr>
          <a:xfrm>
            <a:off x="2864988" y="3522973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3" name="Ellipse 82"/>
          <p:cNvSpPr/>
          <p:nvPr/>
        </p:nvSpPr>
        <p:spPr>
          <a:xfrm>
            <a:off x="4065603" y="221959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4" name="Ellipse 83"/>
          <p:cNvSpPr/>
          <p:nvPr/>
        </p:nvSpPr>
        <p:spPr>
          <a:xfrm>
            <a:off x="4687438" y="2464069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5" name="Ellipse 84"/>
          <p:cNvSpPr/>
          <p:nvPr/>
        </p:nvSpPr>
        <p:spPr>
          <a:xfrm>
            <a:off x="4065603" y="2728795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6" name="Ellipse 85"/>
          <p:cNvSpPr/>
          <p:nvPr/>
        </p:nvSpPr>
        <p:spPr>
          <a:xfrm>
            <a:off x="4065603" y="2993521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7" name="Ellipse 86"/>
          <p:cNvSpPr/>
          <p:nvPr/>
        </p:nvSpPr>
        <p:spPr>
          <a:xfrm>
            <a:off x="4065603" y="3258247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8" name="Ellipse 87"/>
          <p:cNvSpPr/>
          <p:nvPr/>
        </p:nvSpPr>
        <p:spPr>
          <a:xfrm>
            <a:off x="4065603" y="3522973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9" name="Ellipse 88"/>
          <p:cNvSpPr/>
          <p:nvPr/>
        </p:nvSpPr>
        <p:spPr>
          <a:xfrm>
            <a:off x="5889295" y="3518438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0" name="Ellipse 89"/>
          <p:cNvSpPr/>
          <p:nvPr/>
        </p:nvSpPr>
        <p:spPr>
          <a:xfrm>
            <a:off x="5889295" y="3258247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1" name="Ellipse 90"/>
          <p:cNvSpPr/>
          <p:nvPr/>
        </p:nvSpPr>
        <p:spPr>
          <a:xfrm>
            <a:off x="5279695" y="2991119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2" name="Ellipse 91"/>
          <p:cNvSpPr/>
          <p:nvPr/>
        </p:nvSpPr>
        <p:spPr>
          <a:xfrm>
            <a:off x="5279695" y="2723991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3" name="Ellipse 92"/>
          <p:cNvSpPr/>
          <p:nvPr/>
        </p:nvSpPr>
        <p:spPr>
          <a:xfrm>
            <a:off x="5889295" y="2456863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4" name="Ellipse 93"/>
          <p:cNvSpPr/>
          <p:nvPr/>
        </p:nvSpPr>
        <p:spPr>
          <a:xfrm>
            <a:off x="5889295" y="222594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5" name="Ellipse 94"/>
          <p:cNvSpPr/>
          <p:nvPr/>
        </p:nvSpPr>
        <p:spPr>
          <a:xfrm>
            <a:off x="7089445" y="221959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6" name="Ellipse 95"/>
          <p:cNvSpPr/>
          <p:nvPr/>
        </p:nvSpPr>
        <p:spPr>
          <a:xfrm>
            <a:off x="8823680" y="221324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7" name="Ellipse 96"/>
          <p:cNvSpPr/>
          <p:nvPr/>
        </p:nvSpPr>
        <p:spPr>
          <a:xfrm>
            <a:off x="7089445" y="2469832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8" name="Ellipse 97"/>
          <p:cNvSpPr/>
          <p:nvPr/>
        </p:nvSpPr>
        <p:spPr>
          <a:xfrm>
            <a:off x="7089445" y="2722445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9" name="Ellipse 98"/>
          <p:cNvSpPr/>
          <p:nvPr/>
        </p:nvSpPr>
        <p:spPr>
          <a:xfrm>
            <a:off x="7089445" y="2975058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0" name="Ellipse 99"/>
          <p:cNvSpPr/>
          <p:nvPr/>
        </p:nvSpPr>
        <p:spPr>
          <a:xfrm>
            <a:off x="7089445" y="3227671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1" name="Ellipse 100"/>
          <p:cNvSpPr/>
          <p:nvPr/>
        </p:nvSpPr>
        <p:spPr>
          <a:xfrm>
            <a:off x="7089445" y="348663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2" name="Ellipse 101"/>
          <p:cNvSpPr/>
          <p:nvPr/>
        </p:nvSpPr>
        <p:spPr>
          <a:xfrm>
            <a:off x="8823680" y="2469832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3" name="Ellipse 102"/>
          <p:cNvSpPr/>
          <p:nvPr/>
        </p:nvSpPr>
        <p:spPr>
          <a:xfrm>
            <a:off x="8283245" y="2722445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4" name="Ellipse 103"/>
          <p:cNvSpPr/>
          <p:nvPr/>
        </p:nvSpPr>
        <p:spPr>
          <a:xfrm>
            <a:off x="8283245" y="2991119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5" name="Ellipse 104"/>
          <p:cNvSpPr/>
          <p:nvPr/>
        </p:nvSpPr>
        <p:spPr>
          <a:xfrm>
            <a:off x="8283245" y="3259793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6" name="Ellipse 105"/>
          <p:cNvSpPr/>
          <p:nvPr/>
        </p:nvSpPr>
        <p:spPr>
          <a:xfrm>
            <a:off x="8854861" y="3512572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2274438" y="246618"/>
            <a:ext cx="410926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GAMME PENTATONIQUE MINEURE DE MI</a:t>
            </a:r>
          </a:p>
        </p:txBody>
      </p:sp>
      <p:sp>
        <p:nvSpPr>
          <p:cNvPr id="108" name="ZoneTexte 107"/>
          <p:cNvSpPr txBox="1"/>
          <p:nvPr/>
        </p:nvSpPr>
        <p:spPr>
          <a:xfrm>
            <a:off x="2586674" y="1841006"/>
            <a:ext cx="71576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dirty="0" smtClean="0"/>
              <a:t>5ème</a:t>
            </a:r>
            <a:endParaRPr lang="fr-FR" dirty="0"/>
          </a:p>
        </p:txBody>
      </p:sp>
      <p:sp>
        <p:nvSpPr>
          <p:cNvPr id="109" name="ZoneTexte 108"/>
          <p:cNvSpPr txBox="1"/>
          <p:nvPr/>
        </p:nvSpPr>
        <p:spPr>
          <a:xfrm>
            <a:off x="3768477" y="1841006"/>
            <a:ext cx="71576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dirty="0"/>
              <a:t>7</a:t>
            </a:r>
            <a:r>
              <a:rPr lang="fr-FR" dirty="0" smtClean="0"/>
              <a:t>ème</a:t>
            </a:r>
            <a:endParaRPr lang="fr-FR" dirty="0"/>
          </a:p>
        </p:txBody>
      </p:sp>
      <p:sp>
        <p:nvSpPr>
          <p:cNvPr id="110" name="ZoneTexte 109"/>
          <p:cNvSpPr txBox="1"/>
          <p:nvPr/>
        </p:nvSpPr>
        <p:spPr>
          <a:xfrm>
            <a:off x="6797427" y="1841006"/>
            <a:ext cx="832755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dirty="0" smtClean="0"/>
              <a:t>12ème</a:t>
            </a:r>
            <a:endParaRPr lang="fr-FR" dirty="0"/>
          </a:p>
        </p:txBody>
      </p:sp>
      <p:sp>
        <p:nvSpPr>
          <p:cNvPr id="111" name="ZoneTexte 110"/>
          <p:cNvSpPr txBox="1"/>
          <p:nvPr/>
        </p:nvSpPr>
        <p:spPr>
          <a:xfrm>
            <a:off x="3216102" y="845066"/>
            <a:ext cx="222755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>
                <a:ln>
                  <a:solidFill>
                    <a:srgbClr val="FF0000"/>
                  </a:solidFill>
                </a:ln>
              </a:rPr>
              <a:t>GAMME BLUES DE MI</a:t>
            </a:r>
          </a:p>
        </p:txBody>
      </p:sp>
      <p:sp>
        <p:nvSpPr>
          <p:cNvPr id="120" name="Bouée 119"/>
          <p:cNvSpPr/>
          <p:nvPr/>
        </p:nvSpPr>
        <p:spPr>
          <a:xfrm>
            <a:off x="5869650" y="2437413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21" name="Ellipse 120"/>
          <p:cNvSpPr/>
          <p:nvPr/>
        </p:nvSpPr>
        <p:spPr>
          <a:xfrm>
            <a:off x="1625626" y="2708544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2" name="Ellipse 121"/>
          <p:cNvSpPr/>
          <p:nvPr/>
        </p:nvSpPr>
        <p:spPr>
          <a:xfrm>
            <a:off x="452027" y="3243446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3" name="Ellipse 122"/>
          <p:cNvSpPr/>
          <p:nvPr/>
        </p:nvSpPr>
        <p:spPr>
          <a:xfrm>
            <a:off x="3429026" y="2203988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4" name="Ellipse 123"/>
          <p:cNvSpPr/>
          <p:nvPr/>
        </p:nvSpPr>
        <p:spPr>
          <a:xfrm>
            <a:off x="3448076" y="3493377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5" name="Ellipse 124"/>
          <p:cNvSpPr/>
          <p:nvPr/>
        </p:nvSpPr>
        <p:spPr>
          <a:xfrm>
            <a:off x="4668388" y="2971745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7" name="Ellipse 126"/>
          <p:cNvSpPr/>
          <p:nvPr/>
        </p:nvSpPr>
        <p:spPr>
          <a:xfrm>
            <a:off x="7684677" y="3225849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8" name="Ellipse 127"/>
          <p:cNvSpPr/>
          <p:nvPr/>
        </p:nvSpPr>
        <p:spPr>
          <a:xfrm>
            <a:off x="8815649" y="2700538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9" name="Bouée 128"/>
          <p:cNvSpPr/>
          <p:nvPr/>
        </p:nvSpPr>
        <p:spPr>
          <a:xfrm>
            <a:off x="5869650" y="219564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0" name="Bouée 129"/>
          <p:cNvSpPr/>
          <p:nvPr/>
        </p:nvSpPr>
        <p:spPr>
          <a:xfrm>
            <a:off x="5260645" y="2697583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1" name="Bouée 130"/>
          <p:cNvSpPr/>
          <p:nvPr/>
        </p:nvSpPr>
        <p:spPr>
          <a:xfrm>
            <a:off x="5260645" y="297034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2" name="Bouée 131"/>
          <p:cNvSpPr/>
          <p:nvPr/>
        </p:nvSpPr>
        <p:spPr>
          <a:xfrm>
            <a:off x="5859278" y="3211899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3" name="Bouée 132"/>
          <p:cNvSpPr/>
          <p:nvPr/>
        </p:nvSpPr>
        <p:spPr>
          <a:xfrm>
            <a:off x="5869650" y="3485574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4" name="Bouée 133"/>
          <p:cNvSpPr/>
          <p:nvPr/>
        </p:nvSpPr>
        <p:spPr>
          <a:xfrm>
            <a:off x="7076745" y="3482130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5" name="Bouée 134"/>
          <p:cNvSpPr/>
          <p:nvPr/>
        </p:nvSpPr>
        <p:spPr>
          <a:xfrm>
            <a:off x="7070395" y="3219861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6" name="Bouée 135"/>
          <p:cNvSpPr/>
          <p:nvPr/>
        </p:nvSpPr>
        <p:spPr>
          <a:xfrm>
            <a:off x="7070990" y="294562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7" name="Bouée 136"/>
          <p:cNvSpPr/>
          <p:nvPr/>
        </p:nvSpPr>
        <p:spPr>
          <a:xfrm>
            <a:off x="7070990" y="2690536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8" name="Bouée 137"/>
          <p:cNvSpPr/>
          <p:nvPr/>
        </p:nvSpPr>
        <p:spPr>
          <a:xfrm>
            <a:off x="7070990" y="2435445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9" name="Bouée 138"/>
          <p:cNvSpPr/>
          <p:nvPr/>
        </p:nvSpPr>
        <p:spPr>
          <a:xfrm>
            <a:off x="7070990" y="2180354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0" name="Bouée 139"/>
          <p:cNvSpPr/>
          <p:nvPr/>
        </p:nvSpPr>
        <p:spPr>
          <a:xfrm>
            <a:off x="8825387" y="3485574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1" name="Bouée 140"/>
          <p:cNvSpPr/>
          <p:nvPr/>
        </p:nvSpPr>
        <p:spPr>
          <a:xfrm>
            <a:off x="8263083" y="3225849"/>
            <a:ext cx="203174" cy="193944"/>
          </a:xfrm>
          <a:prstGeom prst="donut">
            <a:avLst>
              <a:gd name="adj" fmla="val 21551"/>
            </a:avLst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2" name="Bouée 141"/>
          <p:cNvSpPr/>
          <p:nvPr/>
        </p:nvSpPr>
        <p:spPr>
          <a:xfrm>
            <a:off x="8263083" y="2970347"/>
            <a:ext cx="203174" cy="193944"/>
          </a:xfrm>
          <a:prstGeom prst="donut">
            <a:avLst>
              <a:gd name="adj" fmla="val 21551"/>
            </a:avLst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3" name="Bouée 142"/>
          <p:cNvSpPr/>
          <p:nvPr/>
        </p:nvSpPr>
        <p:spPr>
          <a:xfrm>
            <a:off x="8263083" y="2714845"/>
            <a:ext cx="203174" cy="193944"/>
          </a:xfrm>
          <a:prstGeom prst="donut">
            <a:avLst>
              <a:gd name="adj" fmla="val 21551"/>
            </a:avLst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4" name="Bouée 143"/>
          <p:cNvSpPr/>
          <p:nvPr/>
        </p:nvSpPr>
        <p:spPr>
          <a:xfrm>
            <a:off x="8811575" y="2435127"/>
            <a:ext cx="203174" cy="193944"/>
          </a:xfrm>
          <a:prstGeom prst="donut">
            <a:avLst>
              <a:gd name="adj" fmla="val 21551"/>
            </a:avLst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5" name="Bouée 144"/>
          <p:cNvSpPr/>
          <p:nvPr/>
        </p:nvSpPr>
        <p:spPr>
          <a:xfrm>
            <a:off x="8811575" y="2192692"/>
            <a:ext cx="203174" cy="193944"/>
          </a:xfrm>
          <a:prstGeom prst="donut">
            <a:avLst>
              <a:gd name="adj" fmla="val 21551"/>
            </a:avLst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6" name="Bouée 145"/>
          <p:cNvSpPr/>
          <p:nvPr/>
        </p:nvSpPr>
        <p:spPr>
          <a:xfrm>
            <a:off x="4045997" y="349337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7" name="Bouée 146"/>
          <p:cNvSpPr/>
          <p:nvPr/>
        </p:nvSpPr>
        <p:spPr>
          <a:xfrm>
            <a:off x="4045997" y="323069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8" name="Bouée 147"/>
          <p:cNvSpPr/>
          <p:nvPr/>
        </p:nvSpPr>
        <p:spPr>
          <a:xfrm>
            <a:off x="4045997" y="296801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9" name="Bouée 148"/>
          <p:cNvSpPr/>
          <p:nvPr/>
        </p:nvSpPr>
        <p:spPr>
          <a:xfrm>
            <a:off x="4045997" y="270533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0" name="Bouée 149"/>
          <p:cNvSpPr/>
          <p:nvPr/>
        </p:nvSpPr>
        <p:spPr>
          <a:xfrm>
            <a:off x="4045997" y="2188579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1" name="Bouée 150"/>
          <p:cNvSpPr/>
          <p:nvPr/>
        </p:nvSpPr>
        <p:spPr>
          <a:xfrm>
            <a:off x="4668388" y="2435445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2" name="Bouée 151"/>
          <p:cNvSpPr/>
          <p:nvPr/>
        </p:nvSpPr>
        <p:spPr>
          <a:xfrm>
            <a:off x="2845938" y="3485574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3" name="Bouée 152"/>
          <p:cNvSpPr/>
          <p:nvPr/>
        </p:nvSpPr>
        <p:spPr>
          <a:xfrm>
            <a:off x="2845938" y="3225849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4" name="Bouée 153"/>
          <p:cNvSpPr/>
          <p:nvPr/>
        </p:nvSpPr>
        <p:spPr>
          <a:xfrm>
            <a:off x="2845938" y="2966124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5" name="Bouée 154"/>
          <p:cNvSpPr/>
          <p:nvPr/>
        </p:nvSpPr>
        <p:spPr>
          <a:xfrm>
            <a:off x="2845938" y="2445239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6" name="Bouée 155"/>
          <p:cNvSpPr/>
          <p:nvPr/>
        </p:nvSpPr>
        <p:spPr>
          <a:xfrm>
            <a:off x="2845938" y="2203988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7" name="Bouée 156"/>
          <p:cNvSpPr/>
          <p:nvPr/>
        </p:nvSpPr>
        <p:spPr>
          <a:xfrm>
            <a:off x="1625626" y="349337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8" name="Bouée 157"/>
          <p:cNvSpPr/>
          <p:nvPr/>
        </p:nvSpPr>
        <p:spPr>
          <a:xfrm>
            <a:off x="1035076" y="3238911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9" name="Bouée 158"/>
          <p:cNvSpPr/>
          <p:nvPr/>
        </p:nvSpPr>
        <p:spPr>
          <a:xfrm>
            <a:off x="1035076" y="2971745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60" name="Bouée 159"/>
          <p:cNvSpPr/>
          <p:nvPr/>
        </p:nvSpPr>
        <p:spPr>
          <a:xfrm>
            <a:off x="1035076" y="2704579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61" name="Bouée 160"/>
          <p:cNvSpPr/>
          <p:nvPr/>
        </p:nvSpPr>
        <p:spPr>
          <a:xfrm>
            <a:off x="1625626" y="2434638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62" name="Bouée 161"/>
          <p:cNvSpPr/>
          <p:nvPr/>
        </p:nvSpPr>
        <p:spPr>
          <a:xfrm>
            <a:off x="1625626" y="219155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63" name="Bouée 162"/>
          <p:cNvSpPr/>
          <p:nvPr/>
        </p:nvSpPr>
        <p:spPr>
          <a:xfrm>
            <a:off x="2235226" y="2699525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967504" y="3962400"/>
            <a:ext cx="7543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Nous venons de rajouter à la gamme pentatonique (5 sons) mineure  </a:t>
            </a:r>
          </a:p>
          <a:p>
            <a:pPr algn="ctr"/>
            <a:r>
              <a:rPr lang="fr-FR" dirty="0" smtClean="0">
                <a:solidFill>
                  <a:srgbClr val="FF0000"/>
                </a:solidFill>
              </a:rPr>
              <a:t>la quinte bémol appelée « </a:t>
            </a:r>
            <a:r>
              <a:rPr lang="fr-FR" dirty="0" err="1" smtClean="0">
                <a:solidFill>
                  <a:srgbClr val="FF0000"/>
                </a:solidFill>
              </a:rPr>
              <a:t>blue</a:t>
            </a:r>
            <a:r>
              <a:rPr lang="fr-FR" dirty="0" smtClean="0">
                <a:solidFill>
                  <a:srgbClr val="FF0000"/>
                </a:solidFill>
              </a:rPr>
              <a:t> note ».</a:t>
            </a:r>
          </a:p>
          <a:p>
            <a:pPr algn="ctr"/>
            <a:r>
              <a:rPr lang="fr-FR" dirty="0" smtClean="0">
                <a:solidFill>
                  <a:srgbClr val="FF0000"/>
                </a:solidFill>
              </a:rPr>
              <a:t>La gamme blues se compose des notes suivantes :</a:t>
            </a:r>
          </a:p>
          <a:p>
            <a:pPr algn="ctr"/>
            <a:r>
              <a:rPr lang="fr-FR" i="1" dirty="0" smtClean="0">
                <a:solidFill>
                  <a:srgbClr val="FF0000"/>
                </a:solidFill>
              </a:rPr>
              <a:t>Tonique-tierce mineure-Quarte-Quinte bémol-Quinte juste-Septième mineure</a:t>
            </a:r>
            <a:endParaRPr lang="fr-FR" i="1" dirty="0">
              <a:solidFill>
                <a:srgbClr val="FF0000"/>
              </a:solidFill>
            </a:endParaRPr>
          </a:p>
        </p:txBody>
      </p:sp>
      <p:sp>
        <p:nvSpPr>
          <p:cNvPr id="65" name="Bouée 64"/>
          <p:cNvSpPr/>
          <p:nvPr/>
        </p:nvSpPr>
        <p:spPr>
          <a:xfrm>
            <a:off x="75114" y="2219594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6" name="Bouée 65"/>
          <p:cNvSpPr/>
          <p:nvPr/>
        </p:nvSpPr>
        <p:spPr>
          <a:xfrm>
            <a:off x="75114" y="2464069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7" name="Bouée 66"/>
          <p:cNvSpPr/>
          <p:nvPr/>
        </p:nvSpPr>
        <p:spPr>
          <a:xfrm>
            <a:off x="75114" y="2708544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8" name="Bouée 67"/>
          <p:cNvSpPr/>
          <p:nvPr/>
        </p:nvSpPr>
        <p:spPr>
          <a:xfrm>
            <a:off x="75114" y="2991119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9" name="Bouée 68"/>
          <p:cNvSpPr/>
          <p:nvPr/>
        </p:nvSpPr>
        <p:spPr>
          <a:xfrm>
            <a:off x="75114" y="3260994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0" name="Bouée 69"/>
          <p:cNvSpPr/>
          <p:nvPr/>
        </p:nvSpPr>
        <p:spPr>
          <a:xfrm>
            <a:off x="75114" y="3524519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4" name="Ellipse 163"/>
          <p:cNvSpPr/>
          <p:nvPr/>
        </p:nvSpPr>
        <p:spPr>
          <a:xfrm>
            <a:off x="6459127" y="2445239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7609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72"/>
    </mc:Choice>
    <mc:Fallback xmlns="">
      <p:transition xmlns:p14="http://schemas.microsoft.com/office/powerpoint/2010/main" spd="slow" advTm="1187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224583" y="2292619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24583" y="2553435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224583" y="2814251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224583" y="3075067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24583" y="3335883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224583" y="3596699"/>
            <a:ext cx="8712259" cy="0"/>
          </a:xfrm>
          <a:prstGeom prst="line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4" name="Bouée 213"/>
          <p:cNvSpPr/>
          <p:nvPr/>
        </p:nvSpPr>
        <p:spPr>
          <a:xfrm>
            <a:off x="26564" y="3477256"/>
            <a:ext cx="252810" cy="247606"/>
          </a:xfrm>
          <a:prstGeom prst="donut">
            <a:avLst/>
          </a:prstGeom>
          <a:solidFill>
            <a:srgbClr val="0000FF"/>
          </a:solidFill>
          <a:ln w="63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13" name="Bouée 212"/>
          <p:cNvSpPr/>
          <p:nvPr/>
        </p:nvSpPr>
        <p:spPr>
          <a:xfrm>
            <a:off x="26564" y="3210600"/>
            <a:ext cx="252810" cy="247606"/>
          </a:xfrm>
          <a:prstGeom prst="donut">
            <a:avLst/>
          </a:prstGeom>
          <a:solidFill>
            <a:srgbClr val="0000FF"/>
          </a:solidFill>
          <a:ln w="63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12" name="Bouée 211"/>
          <p:cNvSpPr/>
          <p:nvPr/>
        </p:nvSpPr>
        <p:spPr>
          <a:xfrm>
            <a:off x="26564" y="2943944"/>
            <a:ext cx="252810" cy="247606"/>
          </a:xfrm>
          <a:prstGeom prst="donut">
            <a:avLst/>
          </a:prstGeom>
          <a:solidFill>
            <a:srgbClr val="0000FF"/>
          </a:solidFill>
          <a:ln w="63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11" name="Bouée 210"/>
          <p:cNvSpPr/>
          <p:nvPr/>
        </p:nvSpPr>
        <p:spPr>
          <a:xfrm>
            <a:off x="26564" y="2677288"/>
            <a:ext cx="252810" cy="247606"/>
          </a:xfrm>
          <a:prstGeom prst="donut">
            <a:avLst/>
          </a:prstGeom>
          <a:solidFill>
            <a:srgbClr val="0000FF"/>
          </a:solidFill>
          <a:ln w="63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10" name="Bouée 209"/>
          <p:cNvSpPr/>
          <p:nvPr/>
        </p:nvSpPr>
        <p:spPr>
          <a:xfrm>
            <a:off x="26564" y="2416982"/>
            <a:ext cx="252810" cy="247606"/>
          </a:xfrm>
          <a:prstGeom prst="donut">
            <a:avLst/>
          </a:prstGeom>
          <a:solidFill>
            <a:srgbClr val="0000FF"/>
          </a:solidFill>
          <a:ln w="63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09" name="Bouée 208"/>
          <p:cNvSpPr/>
          <p:nvPr/>
        </p:nvSpPr>
        <p:spPr>
          <a:xfrm>
            <a:off x="26564" y="2169376"/>
            <a:ext cx="252810" cy="247606"/>
          </a:xfrm>
          <a:prstGeom prst="donut">
            <a:avLst/>
          </a:prstGeom>
          <a:solidFill>
            <a:srgbClr val="0000FF"/>
          </a:solidFill>
          <a:ln w="63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08" name="Ellipse 207"/>
          <p:cNvSpPr/>
          <p:nvPr/>
        </p:nvSpPr>
        <p:spPr>
          <a:xfrm>
            <a:off x="8796700" y="3453117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7" name="Ellipse 206"/>
          <p:cNvSpPr/>
          <p:nvPr/>
        </p:nvSpPr>
        <p:spPr>
          <a:xfrm>
            <a:off x="8780937" y="2165323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6" name="Ellipse 205"/>
          <p:cNvSpPr/>
          <p:nvPr/>
        </p:nvSpPr>
        <p:spPr>
          <a:xfrm>
            <a:off x="8780937" y="2407632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5" name="Ellipse 204"/>
          <p:cNvSpPr/>
          <p:nvPr/>
        </p:nvSpPr>
        <p:spPr>
          <a:xfrm>
            <a:off x="8235508" y="2682135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4" name="Ellipse 203"/>
          <p:cNvSpPr/>
          <p:nvPr/>
        </p:nvSpPr>
        <p:spPr>
          <a:xfrm>
            <a:off x="8235508" y="293758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3" name="Ellipse 202"/>
          <p:cNvSpPr/>
          <p:nvPr/>
        </p:nvSpPr>
        <p:spPr>
          <a:xfrm>
            <a:off x="8235508" y="3199391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9" name="Ellipse 198"/>
          <p:cNvSpPr/>
          <p:nvPr/>
        </p:nvSpPr>
        <p:spPr>
          <a:xfrm>
            <a:off x="7044995" y="2916767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0" name="Ellipse 199"/>
          <p:cNvSpPr/>
          <p:nvPr/>
        </p:nvSpPr>
        <p:spPr>
          <a:xfrm>
            <a:off x="7044995" y="2661314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1" name="Ellipse 200"/>
          <p:cNvSpPr/>
          <p:nvPr/>
        </p:nvSpPr>
        <p:spPr>
          <a:xfrm>
            <a:off x="7044995" y="2412211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2" name="Ellipse 201"/>
          <p:cNvSpPr/>
          <p:nvPr/>
        </p:nvSpPr>
        <p:spPr>
          <a:xfrm>
            <a:off x="7044995" y="215675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8" name="Ellipse 197"/>
          <p:cNvSpPr/>
          <p:nvPr/>
        </p:nvSpPr>
        <p:spPr>
          <a:xfrm>
            <a:off x="7044995" y="3191270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7" name="Ellipse 196"/>
          <p:cNvSpPr/>
          <p:nvPr/>
        </p:nvSpPr>
        <p:spPr>
          <a:xfrm>
            <a:off x="7044995" y="3453073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6" name="Ellipse 195"/>
          <p:cNvSpPr/>
          <p:nvPr/>
        </p:nvSpPr>
        <p:spPr>
          <a:xfrm>
            <a:off x="5839386" y="2166130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5" name="Ellipse 194"/>
          <p:cNvSpPr/>
          <p:nvPr/>
        </p:nvSpPr>
        <p:spPr>
          <a:xfrm>
            <a:off x="5839386" y="2406305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3" name="Ellipse 192"/>
          <p:cNvSpPr/>
          <p:nvPr/>
        </p:nvSpPr>
        <p:spPr>
          <a:xfrm>
            <a:off x="5839386" y="3181986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2" name="Ellipse 191"/>
          <p:cNvSpPr/>
          <p:nvPr/>
        </p:nvSpPr>
        <p:spPr>
          <a:xfrm>
            <a:off x="5839386" y="3458934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1" name="Ellipse 190"/>
          <p:cNvSpPr/>
          <p:nvPr/>
        </p:nvSpPr>
        <p:spPr>
          <a:xfrm>
            <a:off x="5235580" y="2942671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0" name="Ellipse 189"/>
          <p:cNvSpPr/>
          <p:nvPr/>
        </p:nvSpPr>
        <p:spPr>
          <a:xfrm>
            <a:off x="4642988" y="240735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9" name="Ellipse 188"/>
          <p:cNvSpPr/>
          <p:nvPr/>
        </p:nvSpPr>
        <p:spPr>
          <a:xfrm>
            <a:off x="4021709" y="2160026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8" name="Ellipse 187"/>
          <p:cNvSpPr/>
          <p:nvPr/>
        </p:nvSpPr>
        <p:spPr>
          <a:xfrm>
            <a:off x="2820538" y="2173406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7" name="Ellipse 186"/>
          <p:cNvSpPr/>
          <p:nvPr/>
        </p:nvSpPr>
        <p:spPr>
          <a:xfrm>
            <a:off x="2820538" y="2420974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6" name="Ellipse 185"/>
          <p:cNvSpPr/>
          <p:nvPr/>
        </p:nvSpPr>
        <p:spPr>
          <a:xfrm>
            <a:off x="1600226" y="2159780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5" name="Ellipse 184"/>
          <p:cNvSpPr/>
          <p:nvPr/>
        </p:nvSpPr>
        <p:spPr>
          <a:xfrm>
            <a:off x="1600226" y="240735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4" name="Ellipse 183"/>
          <p:cNvSpPr/>
          <p:nvPr/>
        </p:nvSpPr>
        <p:spPr>
          <a:xfrm>
            <a:off x="1009328" y="2673712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3" name="Ellipse 182"/>
          <p:cNvSpPr/>
          <p:nvPr/>
        </p:nvSpPr>
        <p:spPr>
          <a:xfrm>
            <a:off x="1011809" y="2940549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1" name="Ellipse 180"/>
          <p:cNvSpPr/>
          <p:nvPr/>
        </p:nvSpPr>
        <p:spPr>
          <a:xfrm>
            <a:off x="5235580" y="2667072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0" name="Ellipse 179"/>
          <p:cNvSpPr/>
          <p:nvPr/>
        </p:nvSpPr>
        <p:spPr>
          <a:xfrm>
            <a:off x="4021709" y="2674157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8" name="Ellipse 177"/>
          <p:cNvSpPr/>
          <p:nvPr/>
        </p:nvSpPr>
        <p:spPr>
          <a:xfrm>
            <a:off x="2209826" y="2671377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7" name="Ellipse 176"/>
          <p:cNvSpPr/>
          <p:nvPr/>
        </p:nvSpPr>
        <p:spPr>
          <a:xfrm>
            <a:off x="4021709" y="293758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6" name="Ellipse 175"/>
          <p:cNvSpPr/>
          <p:nvPr/>
        </p:nvSpPr>
        <p:spPr>
          <a:xfrm>
            <a:off x="2820538" y="2940549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3" name="Ellipse 172"/>
          <p:cNvSpPr/>
          <p:nvPr/>
        </p:nvSpPr>
        <p:spPr>
          <a:xfrm>
            <a:off x="4021709" y="3198541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2" name="Ellipse 171"/>
          <p:cNvSpPr/>
          <p:nvPr/>
        </p:nvSpPr>
        <p:spPr>
          <a:xfrm>
            <a:off x="2820538" y="3196353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1" name="Ellipse 170"/>
          <p:cNvSpPr/>
          <p:nvPr/>
        </p:nvSpPr>
        <p:spPr>
          <a:xfrm>
            <a:off x="1011809" y="3207386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0" name="Ellipse 169"/>
          <p:cNvSpPr/>
          <p:nvPr/>
        </p:nvSpPr>
        <p:spPr>
          <a:xfrm>
            <a:off x="4021709" y="3466524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69" name="Ellipse 168"/>
          <p:cNvSpPr/>
          <p:nvPr/>
        </p:nvSpPr>
        <p:spPr>
          <a:xfrm>
            <a:off x="2820538" y="345471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68" name="Ellipse 167"/>
          <p:cNvSpPr/>
          <p:nvPr/>
        </p:nvSpPr>
        <p:spPr>
          <a:xfrm>
            <a:off x="1600226" y="346741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12" name="Connecteur droit 11"/>
          <p:cNvCxnSpPr/>
          <p:nvPr/>
        </p:nvCxnSpPr>
        <p:spPr>
          <a:xfrm flipH="1" flipV="1">
            <a:off x="150337" y="2292619"/>
            <a:ext cx="5264" cy="1304080"/>
          </a:xfrm>
          <a:prstGeom prst="line">
            <a:avLst/>
          </a:prstGeom>
          <a:ln w="952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 flipH="1" flipV="1">
            <a:off x="827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H="1" flipV="1">
            <a:off x="1430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flipH="1" flipV="1">
            <a:off x="20342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flipH="1" flipV="1">
            <a:off x="2637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 flipH="1" flipV="1">
            <a:off x="3240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flipH="1" flipV="1">
            <a:off x="3843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H="1" flipV="1">
            <a:off x="44472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 flipV="1">
            <a:off x="5050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H="1" flipV="1">
            <a:off x="5653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H="1" flipV="1">
            <a:off x="6256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H="1" flipV="1">
            <a:off x="68602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 flipV="1">
            <a:off x="7463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flipH="1" flipV="1">
            <a:off x="8066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flipH="1" flipV="1">
            <a:off x="8669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ZoneTexte 107"/>
          <p:cNvSpPr txBox="1"/>
          <p:nvPr/>
        </p:nvSpPr>
        <p:spPr>
          <a:xfrm>
            <a:off x="2586674" y="1841006"/>
            <a:ext cx="71576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dirty="0" smtClean="0"/>
              <a:t>5ème</a:t>
            </a:r>
            <a:endParaRPr lang="fr-FR" dirty="0"/>
          </a:p>
        </p:txBody>
      </p:sp>
      <p:sp>
        <p:nvSpPr>
          <p:cNvPr id="109" name="ZoneTexte 108"/>
          <p:cNvSpPr txBox="1"/>
          <p:nvPr/>
        </p:nvSpPr>
        <p:spPr>
          <a:xfrm>
            <a:off x="3768477" y="1841006"/>
            <a:ext cx="71576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dirty="0"/>
              <a:t>7</a:t>
            </a:r>
            <a:r>
              <a:rPr lang="fr-FR" dirty="0" smtClean="0"/>
              <a:t>ème</a:t>
            </a:r>
            <a:endParaRPr lang="fr-FR" dirty="0"/>
          </a:p>
        </p:txBody>
      </p:sp>
      <p:sp>
        <p:nvSpPr>
          <p:cNvPr id="110" name="ZoneTexte 109"/>
          <p:cNvSpPr txBox="1"/>
          <p:nvPr/>
        </p:nvSpPr>
        <p:spPr>
          <a:xfrm>
            <a:off x="6797427" y="1841006"/>
            <a:ext cx="832755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dirty="0" smtClean="0"/>
              <a:t>12ème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881060" y="4089400"/>
            <a:ext cx="779417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0000FF"/>
                </a:solidFill>
              </a:rPr>
              <a:t>La gamme heptatonique (7 sons) majeure de sol </a:t>
            </a:r>
          </a:p>
          <a:p>
            <a:pPr algn="ctr"/>
            <a:r>
              <a:rPr lang="fr-FR" dirty="0" smtClean="0">
                <a:solidFill>
                  <a:srgbClr val="0000FF"/>
                </a:solidFill>
              </a:rPr>
              <a:t>se trouve 1 ton ½ (intervalle de tierce mineure) au dessus </a:t>
            </a:r>
          </a:p>
          <a:p>
            <a:pPr algn="ctr"/>
            <a:r>
              <a:rPr lang="fr-FR" dirty="0" smtClean="0">
                <a:solidFill>
                  <a:srgbClr val="0000FF"/>
                </a:solidFill>
              </a:rPr>
              <a:t>de la gamme pentatonique mineure de mi.</a:t>
            </a:r>
          </a:p>
          <a:p>
            <a:pPr algn="ctr"/>
            <a:r>
              <a:rPr lang="fr-FR" dirty="0" smtClean="0">
                <a:solidFill>
                  <a:srgbClr val="0000FF"/>
                </a:solidFill>
              </a:rPr>
              <a:t>Elle se compose des notes suivantes :</a:t>
            </a:r>
          </a:p>
          <a:p>
            <a:pPr algn="ctr"/>
            <a:r>
              <a:rPr lang="fr-FR" i="1" dirty="0" smtClean="0">
                <a:solidFill>
                  <a:srgbClr val="0000FF"/>
                </a:solidFill>
              </a:rPr>
              <a:t>Tonique-Seconde-Tierce Majeure-Quarte-Quinte juste-Sixte-Septième Majeure</a:t>
            </a:r>
          </a:p>
          <a:p>
            <a:pPr algn="ctr"/>
            <a:endParaRPr lang="fr-FR" i="1" dirty="0">
              <a:solidFill>
                <a:srgbClr val="FF0000"/>
              </a:solidFill>
            </a:endParaRPr>
          </a:p>
        </p:txBody>
      </p:sp>
      <p:sp>
        <p:nvSpPr>
          <p:cNvPr id="164" name="ZoneTexte 163"/>
          <p:cNvSpPr txBox="1"/>
          <p:nvPr/>
        </p:nvSpPr>
        <p:spPr>
          <a:xfrm>
            <a:off x="2942274" y="319048"/>
            <a:ext cx="271145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GAMME MAJEURE DE SOL</a:t>
            </a:r>
          </a:p>
        </p:txBody>
      </p:sp>
      <p:sp>
        <p:nvSpPr>
          <p:cNvPr id="165" name="Ellipse 164"/>
          <p:cNvSpPr/>
          <p:nvPr/>
        </p:nvSpPr>
        <p:spPr>
          <a:xfrm>
            <a:off x="1016026" y="346741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4" name="Ellipse 173"/>
          <p:cNvSpPr/>
          <p:nvPr/>
        </p:nvSpPr>
        <p:spPr>
          <a:xfrm>
            <a:off x="1600226" y="3201036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5" name="Ellipse 174"/>
          <p:cNvSpPr/>
          <p:nvPr/>
        </p:nvSpPr>
        <p:spPr>
          <a:xfrm>
            <a:off x="2209826" y="2940549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9" name="Ellipse 178"/>
          <p:cNvSpPr/>
          <p:nvPr/>
        </p:nvSpPr>
        <p:spPr>
          <a:xfrm>
            <a:off x="2820538" y="2674892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2" name="Ellipse 181"/>
          <p:cNvSpPr/>
          <p:nvPr/>
        </p:nvSpPr>
        <p:spPr>
          <a:xfrm>
            <a:off x="6455801" y="2672687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4" name="Ellipse 193"/>
          <p:cNvSpPr/>
          <p:nvPr/>
        </p:nvSpPr>
        <p:spPr>
          <a:xfrm>
            <a:off x="4022821" y="2420974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5" name="Ellipse 214"/>
          <p:cNvSpPr/>
          <p:nvPr/>
        </p:nvSpPr>
        <p:spPr>
          <a:xfrm>
            <a:off x="4642988" y="3453463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6" name="Ellipse 215"/>
          <p:cNvSpPr/>
          <p:nvPr/>
        </p:nvSpPr>
        <p:spPr>
          <a:xfrm>
            <a:off x="8235508" y="3473171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7" name="Ellipse 216"/>
          <p:cNvSpPr/>
          <p:nvPr/>
        </p:nvSpPr>
        <p:spPr>
          <a:xfrm>
            <a:off x="5235580" y="3205252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8" name="Ellipse 217"/>
          <p:cNvSpPr/>
          <p:nvPr/>
        </p:nvSpPr>
        <p:spPr>
          <a:xfrm>
            <a:off x="8796700" y="3200439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9" name="Ellipse 218"/>
          <p:cNvSpPr/>
          <p:nvPr/>
        </p:nvSpPr>
        <p:spPr>
          <a:xfrm>
            <a:off x="5839386" y="2920211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0" name="Ellipse 219"/>
          <p:cNvSpPr/>
          <p:nvPr/>
        </p:nvSpPr>
        <p:spPr>
          <a:xfrm>
            <a:off x="401227" y="2419812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1" name="Ellipse 220"/>
          <p:cNvSpPr/>
          <p:nvPr/>
        </p:nvSpPr>
        <p:spPr>
          <a:xfrm>
            <a:off x="7657102" y="2419099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2" name="Ellipse 221"/>
          <p:cNvSpPr/>
          <p:nvPr/>
        </p:nvSpPr>
        <p:spPr>
          <a:xfrm>
            <a:off x="1018289" y="216577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3" name="Ellipse 222"/>
          <p:cNvSpPr/>
          <p:nvPr/>
        </p:nvSpPr>
        <p:spPr>
          <a:xfrm>
            <a:off x="4642988" y="2144250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4" name="Ellipse 223"/>
          <p:cNvSpPr/>
          <p:nvPr/>
        </p:nvSpPr>
        <p:spPr>
          <a:xfrm>
            <a:off x="8235508" y="2165323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66855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31"/>
    </mc:Choice>
    <mc:Fallback xmlns="">
      <p:transition xmlns:p14="http://schemas.microsoft.com/office/powerpoint/2010/main" spd="slow" advTm="1643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224583" y="2292619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24583" y="2553435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224583" y="2814251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224583" y="3075067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24583" y="3335883"/>
            <a:ext cx="8712259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224583" y="3596699"/>
            <a:ext cx="8712259" cy="0"/>
          </a:xfrm>
          <a:prstGeom prst="line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4" name="Bouée 213"/>
          <p:cNvSpPr/>
          <p:nvPr/>
        </p:nvSpPr>
        <p:spPr>
          <a:xfrm>
            <a:off x="26564" y="3477256"/>
            <a:ext cx="252810" cy="247606"/>
          </a:xfrm>
          <a:prstGeom prst="donut">
            <a:avLst/>
          </a:prstGeom>
          <a:solidFill>
            <a:srgbClr val="0000FF"/>
          </a:solidFill>
          <a:ln w="63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13" name="Bouée 212"/>
          <p:cNvSpPr/>
          <p:nvPr/>
        </p:nvSpPr>
        <p:spPr>
          <a:xfrm>
            <a:off x="26564" y="3210600"/>
            <a:ext cx="252810" cy="247606"/>
          </a:xfrm>
          <a:prstGeom prst="donut">
            <a:avLst/>
          </a:prstGeom>
          <a:solidFill>
            <a:srgbClr val="0000FF"/>
          </a:solidFill>
          <a:ln w="63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12" name="Bouée 211"/>
          <p:cNvSpPr/>
          <p:nvPr/>
        </p:nvSpPr>
        <p:spPr>
          <a:xfrm>
            <a:off x="26564" y="2943944"/>
            <a:ext cx="252810" cy="247606"/>
          </a:xfrm>
          <a:prstGeom prst="donut">
            <a:avLst/>
          </a:prstGeom>
          <a:solidFill>
            <a:srgbClr val="0000FF"/>
          </a:solidFill>
          <a:ln w="63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11" name="Bouée 210"/>
          <p:cNvSpPr/>
          <p:nvPr/>
        </p:nvSpPr>
        <p:spPr>
          <a:xfrm>
            <a:off x="26564" y="2683638"/>
            <a:ext cx="252810" cy="247606"/>
          </a:xfrm>
          <a:prstGeom prst="donut">
            <a:avLst/>
          </a:prstGeom>
          <a:solidFill>
            <a:srgbClr val="0000FF"/>
          </a:solidFill>
          <a:ln w="63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10" name="Bouée 209"/>
          <p:cNvSpPr/>
          <p:nvPr/>
        </p:nvSpPr>
        <p:spPr>
          <a:xfrm>
            <a:off x="26564" y="2416982"/>
            <a:ext cx="252810" cy="247606"/>
          </a:xfrm>
          <a:prstGeom prst="donut">
            <a:avLst/>
          </a:prstGeom>
          <a:solidFill>
            <a:srgbClr val="0000FF"/>
          </a:solidFill>
          <a:ln w="63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09" name="Bouée 208"/>
          <p:cNvSpPr/>
          <p:nvPr/>
        </p:nvSpPr>
        <p:spPr>
          <a:xfrm>
            <a:off x="26564" y="2150326"/>
            <a:ext cx="252810" cy="247606"/>
          </a:xfrm>
          <a:prstGeom prst="donut">
            <a:avLst/>
          </a:prstGeom>
          <a:solidFill>
            <a:srgbClr val="0000FF"/>
          </a:solidFill>
          <a:ln w="63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08" name="Ellipse 207"/>
          <p:cNvSpPr/>
          <p:nvPr/>
        </p:nvSpPr>
        <p:spPr>
          <a:xfrm>
            <a:off x="8796700" y="3453117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7" name="Ellipse 206"/>
          <p:cNvSpPr/>
          <p:nvPr/>
        </p:nvSpPr>
        <p:spPr>
          <a:xfrm>
            <a:off x="8780937" y="2165323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6" name="Ellipse 205"/>
          <p:cNvSpPr/>
          <p:nvPr/>
        </p:nvSpPr>
        <p:spPr>
          <a:xfrm>
            <a:off x="8780937" y="2407632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5" name="Ellipse 204"/>
          <p:cNvSpPr/>
          <p:nvPr/>
        </p:nvSpPr>
        <p:spPr>
          <a:xfrm>
            <a:off x="8235508" y="2682135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4" name="Ellipse 203"/>
          <p:cNvSpPr/>
          <p:nvPr/>
        </p:nvSpPr>
        <p:spPr>
          <a:xfrm>
            <a:off x="8235508" y="293758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3" name="Ellipse 202"/>
          <p:cNvSpPr/>
          <p:nvPr/>
        </p:nvSpPr>
        <p:spPr>
          <a:xfrm>
            <a:off x="8235508" y="3199391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9" name="Ellipse 198"/>
          <p:cNvSpPr/>
          <p:nvPr/>
        </p:nvSpPr>
        <p:spPr>
          <a:xfrm>
            <a:off x="7044995" y="2916767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0" name="Ellipse 199"/>
          <p:cNvSpPr/>
          <p:nvPr/>
        </p:nvSpPr>
        <p:spPr>
          <a:xfrm>
            <a:off x="7044995" y="2661314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1" name="Ellipse 200"/>
          <p:cNvSpPr/>
          <p:nvPr/>
        </p:nvSpPr>
        <p:spPr>
          <a:xfrm>
            <a:off x="7044995" y="2412211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2" name="Ellipse 201"/>
          <p:cNvSpPr/>
          <p:nvPr/>
        </p:nvSpPr>
        <p:spPr>
          <a:xfrm>
            <a:off x="7044995" y="215675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8" name="Ellipse 197"/>
          <p:cNvSpPr/>
          <p:nvPr/>
        </p:nvSpPr>
        <p:spPr>
          <a:xfrm>
            <a:off x="7044995" y="3191270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7" name="Ellipse 196"/>
          <p:cNvSpPr/>
          <p:nvPr/>
        </p:nvSpPr>
        <p:spPr>
          <a:xfrm>
            <a:off x="7044995" y="3453073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6" name="Ellipse 195"/>
          <p:cNvSpPr/>
          <p:nvPr/>
        </p:nvSpPr>
        <p:spPr>
          <a:xfrm>
            <a:off x="5839386" y="2166130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5" name="Ellipse 194"/>
          <p:cNvSpPr/>
          <p:nvPr/>
        </p:nvSpPr>
        <p:spPr>
          <a:xfrm>
            <a:off x="5839386" y="2406305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3" name="Ellipse 192"/>
          <p:cNvSpPr/>
          <p:nvPr/>
        </p:nvSpPr>
        <p:spPr>
          <a:xfrm>
            <a:off x="5839386" y="3181986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2" name="Ellipse 191"/>
          <p:cNvSpPr/>
          <p:nvPr/>
        </p:nvSpPr>
        <p:spPr>
          <a:xfrm>
            <a:off x="5839386" y="3458934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1" name="Ellipse 190"/>
          <p:cNvSpPr/>
          <p:nvPr/>
        </p:nvSpPr>
        <p:spPr>
          <a:xfrm>
            <a:off x="5235580" y="2942671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0" name="Ellipse 189"/>
          <p:cNvSpPr/>
          <p:nvPr/>
        </p:nvSpPr>
        <p:spPr>
          <a:xfrm>
            <a:off x="4642988" y="240735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9" name="Ellipse 188"/>
          <p:cNvSpPr/>
          <p:nvPr/>
        </p:nvSpPr>
        <p:spPr>
          <a:xfrm>
            <a:off x="4021709" y="2160026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8" name="Ellipse 187"/>
          <p:cNvSpPr/>
          <p:nvPr/>
        </p:nvSpPr>
        <p:spPr>
          <a:xfrm>
            <a:off x="2820538" y="2173406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7" name="Ellipse 186"/>
          <p:cNvSpPr/>
          <p:nvPr/>
        </p:nvSpPr>
        <p:spPr>
          <a:xfrm>
            <a:off x="2820538" y="2420974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6" name="Ellipse 185"/>
          <p:cNvSpPr/>
          <p:nvPr/>
        </p:nvSpPr>
        <p:spPr>
          <a:xfrm>
            <a:off x="1600226" y="2159780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5" name="Ellipse 184"/>
          <p:cNvSpPr/>
          <p:nvPr/>
        </p:nvSpPr>
        <p:spPr>
          <a:xfrm>
            <a:off x="1600226" y="240735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4" name="Ellipse 183"/>
          <p:cNvSpPr/>
          <p:nvPr/>
        </p:nvSpPr>
        <p:spPr>
          <a:xfrm>
            <a:off x="1009328" y="2673712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3" name="Ellipse 182"/>
          <p:cNvSpPr/>
          <p:nvPr/>
        </p:nvSpPr>
        <p:spPr>
          <a:xfrm>
            <a:off x="1011809" y="2940549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1" name="Ellipse 180"/>
          <p:cNvSpPr/>
          <p:nvPr/>
        </p:nvSpPr>
        <p:spPr>
          <a:xfrm>
            <a:off x="5235580" y="2667072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0" name="Ellipse 179"/>
          <p:cNvSpPr/>
          <p:nvPr/>
        </p:nvSpPr>
        <p:spPr>
          <a:xfrm>
            <a:off x="4021709" y="2674157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8" name="Ellipse 177"/>
          <p:cNvSpPr/>
          <p:nvPr/>
        </p:nvSpPr>
        <p:spPr>
          <a:xfrm>
            <a:off x="2209826" y="2671377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7" name="Ellipse 176"/>
          <p:cNvSpPr/>
          <p:nvPr/>
        </p:nvSpPr>
        <p:spPr>
          <a:xfrm>
            <a:off x="4021709" y="293758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6" name="Ellipse 175"/>
          <p:cNvSpPr/>
          <p:nvPr/>
        </p:nvSpPr>
        <p:spPr>
          <a:xfrm>
            <a:off x="2820538" y="2940549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3" name="Ellipse 172"/>
          <p:cNvSpPr/>
          <p:nvPr/>
        </p:nvSpPr>
        <p:spPr>
          <a:xfrm>
            <a:off x="4021709" y="3198541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2" name="Ellipse 171"/>
          <p:cNvSpPr/>
          <p:nvPr/>
        </p:nvSpPr>
        <p:spPr>
          <a:xfrm>
            <a:off x="2820538" y="3196353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1" name="Ellipse 170"/>
          <p:cNvSpPr/>
          <p:nvPr/>
        </p:nvSpPr>
        <p:spPr>
          <a:xfrm>
            <a:off x="1011809" y="3207386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0" name="Ellipse 169"/>
          <p:cNvSpPr/>
          <p:nvPr/>
        </p:nvSpPr>
        <p:spPr>
          <a:xfrm>
            <a:off x="4021709" y="3466524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69" name="Ellipse 168"/>
          <p:cNvSpPr/>
          <p:nvPr/>
        </p:nvSpPr>
        <p:spPr>
          <a:xfrm>
            <a:off x="2820538" y="345471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68" name="Ellipse 167"/>
          <p:cNvSpPr/>
          <p:nvPr/>
        </p:nvSpPr>
        <p:spPr>
          <a:xfrm>
            <a:off x="1600226" y="346741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5" name="Bouée 64"/>
          <p:cNvSpPr/>
          <p:nvPr/>
        </p:nvSpPr>
        <p:spPr>
          <a:xfrm>
            <a:off x="75114" y="2200544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 flipH="1" flipV="1">
            <a:off x="224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Bouée 65"/>
          <p:cNvSpPr/>
          <p:nvPr/>
        </p:nvSpPr>
        <p:spPr>
          <a:xfrm>
            <a:off x="75114" y="2464069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7" name="Bouée 66"/>
          <p:cNvSpPr/>
          <p:nvPr/>
        </p:nvSpPr>
        <p:spPr>
          <a:xfrm>
            <a:off x="75114" y="2733944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8" name="Bouée 67"/>
          <p:cNvSpPr/>
          <p:nvPr/>
        </p:nvSpPr>
        <p:spPr>
          <a:xfrm>
            <a:off x="75114" y="2991119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9" name="Bouée 68"/>
          <p:cNvSpPr/>
          <p:nvPr/>
        </p:nvSpPr>
        <p:spPr>
          <a:xfrm>
            <a:off x="75114" y="3260994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0" name="Bouée 69"/>
          <p:cNvSpPr/>
          <p:nvPr/>
        </p:nvSpPr>
        <p:spPr>
          <a:xfrm>
            <a:off x="75114" y="3524519"/>
            <a:ext cx="154624" cy="146050"/>
          </a:xfrm>
          <a:prstGeom prst="donut">
            <a:avLst/>
          </a:prstGeom>
          <a:solidFill>
            <a:schemeClr val="tx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6" name="Ellipse 125"/>
          <p:cNvSpPr/>
          <p:nvPr/>
        </p:nvSpPr>
        <p:spPr>
          <a:xfrm>
            <a:off x="5869650" y="2437413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5" name="Bouée 114"/>
          <p:cNvSpPr/>
          <p:nvPr/>
        </p:nvSpPr>
        <p:spPr>
          <a:xfrm>
            <a:off x="51964" y="270999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6" name="Bouée 115"/>
          <p:cNvSpPr/>
          <p:nvPr/>
        </p:nvSpPr>
        <p:spPr>
          <a:xfrm>
            <a:off x="51964" y="297034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7" name="Bouée 116"/>
          <p:cNvSpPr/>
          <p:nvPr/>
        </p:nvSpPr>
        <p:spPr>
          <a:xfrm>
            <a:off x="51964" y="323704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8" name="Bouée 117"/>
          <p:cNvSpPr/>
          <p:nvPr/>
        </p:nvSpPr>
        <p:spPr>
          <a:xfrm>
            <a:off x="51964" y="350374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4" name="Bouée 113"/>
          <p:cNvSpPr/>
          <p:nvPr/>
        </p:nvSpPr>
        <p:spPr>
          <a:xfrm>
            <a:off x="51964" y="244329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3" name="Bouée 112"/>
          <p:cNvSpPr/>
          <p:nvPr/>
        </p:nvSpPr>
        <p:spPr>
          <a:xfrm>
            <a:off x="51964" y="217659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cxnSp>
        <p:nvCxnSpPr>
          <p:cNvPr id="51" name="Connecteur droit 50"/>
          <p:cNvCxnSpPr/>
          <p:nvPr/>
        </p:nvCxnSpPr>
        <p:spPr>
          <a:xfrm flipH="1" flipV="1">
            <a:off x="827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H="1" flipV="1">
            <a:off x="1430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flipH="1" flipV="1">
            <a:off x="20342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flipH="1" flipV="1">
            <a:off x="2637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 flipH="1" flipV="1">
            <a:off x="3240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flipH="1" flipV="1">
            <a:off x="3843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H="1" flipV="1">
            <a:off x="44472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 flipV="1">
            <a:off x="5050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H="1" flipV="1">
            <a:off x="5653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H="1" flipV="1">
            <a:off x="6256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H="1" flipV="1">
            <a:off x="68602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 flipV="1">
            <a:off x="74634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flipH="1" flipV="1">
            <a:off x="806672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flipH="1" flipV="1">
            <a:off x="8669974" y="2292619"/>
            <a:ext cx="5264" cy="130408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Ellipse 70"/>
          <p:cNvSpPr/>
          <p:nvPr/>
        </p:nvSpPr>
        <p:spPr>
          <a:xfrm>
            <a:off x="1639438" y="221959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2" name="Ellipse 71"/>
          <p:cNvSpPr/>
          <p:nvPr/>
        </p:nvSpPr>
        <p:spPr>
          <a:xfrm>
            <a:off x="1639438" y="2470688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3" name="Ellipse 72"/>
          <p:cNvSpPr/>
          <p:nvPr/>
        </p:nvSpPr>
        <p:spPr>
          <a:xfrm>
            <a:off x="1061588" y="2728795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4" name="Ellipse 73"/>
          <p:cNvSpPr/>
          <p:nvPr/>
        </p:nvSpPr>
        <p:spPr>
          <a:xfrm>
            <a:off x="1061588" y="3001269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Ellipse 74"/>
          <p:cNvSpPr/>
          <p:nvPr/>
        </p:nvSpPr>
        <p:spPr>
          <a:xfrm>
            <a:off x="1061588" y="3273743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6" name="Ellipse 75"/>
          <p:cNvSpPr/>
          <p:nvPr/>
        </p:nvSpPr>
        <p:spPr>
          <a:xfrm>
            <a:off x="1639438" y="3518438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7" name="Ellipse 76"/>
          <p:cNvSpPr/>
          <p:nvPr/>
        </p:nvSpPr>
        <p:spPr>
          <a:xfrm>
            <a:off x="2864988" y="222594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8" name="Ellipse 77"/>
          <p:cNvSpPr/>
          <p:nvPr/>
        </p:nvSpPr>
        <p:spPr>
          <a:xfrm>
            <a:off x="2864988" y="2464069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9" name="Ellipse 78"/>
          <p:cNvSpPr/>
          <p:nvPr/>
        </p:nvSpPr>
        <p:spPr>
          <a:xfrm>
            <a:off x="2274438" y="2728795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0" name="Ellipse 79"/>
          <p:cNvSpPr/>
          <p:nvPr/>
        </p:nvSpPr>
        <p:spPr>
          <a:xfrm>
            <a:off x="2864988" y="2993521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1" name="Ellipse 80"/>
          <p:cNvSpPr/>
          <p:nvPr/>
        </p:nvSpPr>
        <p:spPr>
          <a:xfrm>
            <a:off x="2864988" y="3258247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2" name="Ellipse 81"/>
          <p:cNvSpPr/>
          <p:nvPr/>
        </p:nvSpPr>
        <p:spPr>
          <a:xfrm>
            <a:off x="2864988" y="3522973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3" name="Ellipse 82"/>
          <p:cNvSpPr/>
          <p:nvPr/>
        </p:nvSpPr>
        <p:spPr>
          <a:xfrm>
            <a:off x="4065603" y="221959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4" name="Ellipse 83"/>
          <p:cNvSpPr/>
          <p:nvPr/>
        </p:nvSpPr>
        <p:spPr>
          <a:xfrm>
            <a:off x="4687438" y="2464069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5" name="Ellipse 84"/>
          <p:cNvSpPr/>
          <p:nvPr/>
        </p:nvSpPr>
        <p:spPr>
          <a:xfrm>
            <a:off x="4065603" y="2728795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6" name="Ellipse 85"/>
          <p:cNvSpPr/>
          <p:nvPr/>
        </p:nvSpPr>
        <p:spPr>
          <a:xfrm>
            <a:off x="4065603" y="2993521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7" name="Ellipse 86"/>
          <p:cNvSpPr/>
          <p:nvPr/>
        </p:nvSpPr>
        <p:spPr>
          <a:xfrm>
            <a:off x="4065603" y="3258247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8" name="Ellipse 87"/>
          <p:cNvSpPr/>
          <p:nvPr/>
        </p:nvSpPr>
        <p:spPr>
          <a:xfrm>
            <a:off x="4065603" y="3522973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9" name="Ellipse 88"/>
          <p:cNvSpPr/>
          <p:nvPr/>
        </p:nvSpPr>
        <p:spPr>
          <a:xfrm>
            <a:off x="5884392" y="3518438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0" name="Ellipse 89"/>
          <p:cNvSpPr/>
          <p:nvPr/>
        </p:nvSpPr>
        <p:spPr>
          <a:xfrm>
            <a:off x="5884392" y="3258247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1" name="Ellipse 90"/>
          <p:cNvSpPr/>
          <p:nvPr/>
        </p:nvSpPr>
        <p:spPr>
          <a:xfrm>
            <a:off x="5279695" y="2991119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2" name="Ellipse 91"/>
          <p:cNvSpPr/>
          <p:nvPr/>
        </p:nvSpPr>
        <p:spPr>
          <a:xfrm>
            <a:off x="5279695" y="2723991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3" name="Ellipse 92"/>
          <p:cNvSpPr/>
          <p:nvPr/>
        </p:nvSpPr>
        <p:spPr>
          <a:xfrm>
            <a:off x="5889295" y="2456863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4" name="Ellipse 93"/>
          <p:cNvSpPr/>
          <p:nvPr/>
        </p:nvSpPr>
        <p:spPr>
          <a:xfrm>
            <a:off x="5889295" y="222594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5" name="Ellipse 94"/>
          <p:cNvSpPr/>
          <p:nvPr/>
        </p:nvSpPr>
        <p:spPr>
          <a:xfrm>
            <a:off x="7089445" y="221959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6" name="Ellipse 95"/>
          <p:cNvSpPr/>
          <p:nvPr/>
        </p:nvSpPr>
        <p:spPr>
          <a:xfrm>
            <a:off x="8823680" y="221324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7" name="Ellipse 96"/>
          <p:cNvSpPr/>
          <p:nvPr/>
        </p:nvSpPr>
        <p:spPr>
          <a:xfrm>
            <a:off x="7089445" y="2469832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8" name="Ellipse 97"/>
          <p:cNvSpPr/>
          <p:nvPr/>
        </p:nvSpPr>
        <p:spPr>
          <a:xfrm>
            <a:off x="7089445" y="2722445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9" name="Ellipse 98"/>
          <p:cNvSpPr/>
          <p:nvPr/>
        </p:nvSpPr>
        <p:spPr>
          <a:xfrm>
            <a:off x="7089445" y="2975058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0" name="Ellipse 99"/>
          <p:cNvSpPr/>
          <p:nvPr/>
        </p:nvSpPr>
        <p:spPr>
          <a:xfrm>
            <a:off x="7089445" y="3227671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1" name="Ellipse 100"/>
          <p:cNvSpPr/>
          <p:nvPr/>
        </p:nvSpPr>
        <p:spPr>
          <a:xfrm>
            <a:off x="7089445" y="3480284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2" name="Ellipse 101"/>
          <p:cNvSpPr/>
          <p:nvPr/>
        </p:nvSpPr>
        <p:spPr>
          <a:xfrm>
            <a:off x="8823680" y="2469832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3" name="Ellipse 102"/>
          <p:cNvSpPr/>
          <p:nvPr/>
        </p:nvSpPr>
        <p:spPr>
          <a:xfrm>
            <a:off x="8283245" y="2722445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4" name="Ellipse 103"/>
          <p:cNvSpPr/>
          <p:nvPr/>
        </p:nvSpPr>
        <p:spPr>
          <a:xfrm>
            <a:off x="8283245" y="2991119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5" name="Ellipse 104"/>
          <p:cNvSpPr/>
          <p:nvPr/>
        </p:nvSpPr>
        <p:spPr>
          <a:xfrm>
            <a:off x="8283245" y="3259793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6" name="Ellipse 105"/>
          <p:cNvSpPr/>
          <p:nvPr/>
        </p:nvSpPr>
        <p:spPr>
          <a:xfrm>
            <a:off x="8854861" y="3512572"/>
            <a:ext cx="163962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2274438" y="246618"/>
            <a:ext cx="410926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GAMME PENTATONIQUE MINEURE DE MI</a:t>
            </a:r>
          </a:p>
        </p:txBody>
      </p:sp>
      <p:sp>
        <p:nvSpPr>
          <p:cNvPr id="108" name="ZoneTexte 107"/>
          <p:cNvSpPr txBox="1"/>
          <p:nvPr/>
        </p:nvSpPr>
        <p:spPr>
          <a:xfrm>
            <a:off x="2586674" y="1841006"/>
            <a:ext cx="71576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dirty="0" smtClean="0"/>
              <a:t>5ème</a:t>
            </a:r>
            <a:endParaRPr lang="fr-FR" dirty="0"/>
          </a:p>
        </p:txBody>
      </p:sp>
      <p:sp>
        <p:nvSpPr>
          <p:cNvPr id="109" name="ZoneTexte 108"/>
          <p:cNvSpPr txBox="1"/>
          <p:nvPr/>
        </p:nvSpPr>
        <p:spPr>
          <a:xfrm>
            <a:off x="3768477" y="1841006"/>
            <a:ext cx="71576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dirty="0"/>
              <a:t>7</a:t>
            </a:r>
            <a:r>
              <a:rPr lang="fr-FR" dirty="0" smtClean="0"/>
              <a:t>ème</a:t>
            </a:r>
            <a:endParaRPr lang="fr-FR" dirty="0"/>
          </a:p>
        </p:txBody>
      </p:sp>
      <p:sp>
        <p:nvSpPr>
          <p:cNvPr id="110" name="ZoneTexte 109"/>
          <p:cNvSpPr txBox="1"/>
          <p:nvPr/>
        </p:nvSpPr>
        <p:spPr>
          <a:xfrm>
            <a:off x="6797427" y="1841006"/>
            <a:ext cx="832755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fr-FR" dirty="0" smtClean="0"/>
              <a:t>12ème</a:t>
            </a:r>
            <a:endParaRPr lang="fr-FR" dirty="0"/>
          </a:p>
        </p:txBody>
      </p:sp>
      <p:sp>
        <p:nvSpPr>
          <p:cNvPr id="111" name="ZoneTexte 110"/>
          <p:cNvSpPr txBox="1"/>
          <p:nvPr/>
        </p:nvSpPr>
        <p:spPr>
          <a:xfrm>
            <a:off x="3215295" y="819666"/>
            <a:ext cx="222755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>
                <a:ln>
                  <a:solidFill>
                    <a:srgbClr val="FF0000"/>
                  </a:solidFill>
                </a:ln>
              </a:rPr>
              <a:t>GAMME BLUES DE MI</a:t>
            </a:r>
          </a:p>
        </p:txBody>
      </p:sp>
      <p:sp>
        <p:nvSpPr>
          <p:cNvPr id="120" name="Bouée 119"/>
          <p:cNvSpPr/>
          <p:nvPr/>
        </p:nvSpPr>
        <p:spPr>
          <a:xfrm>
            <a:off x="5869650" y="2437413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21" name="Ellipse 120"/>
          <p:cNvSpPr/>
          <p:nvPr/>
        </p:nvSpPr>
        <p:spPr>
          <a:xfrm>
            <a:off x="1625626" y="2708544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2" name="Ellipse 121"/>
          <p:cNvSpPr/>
          <p:nvPr/>
        </p:nvSpPr>
        <p:spPr>
          <a:xfrm>
            <a:off x="452027" y="3243446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3" name="Ellipse 122"/>
          <p:cNvSpPr/>
          <p:nvPr/>
        </p:nvSpPr>
        <p:spPr>
          <a:xfrm>
            <a:off x="3429026" y="2203988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4" name="Ellipse 123"/>
          <p:cNvSpPr/>
          <p:nvPr/>
        </p:nvSpPr>
        <p:spPr>
          <a:xfrm>
            <a:off x="3448076" y="3493377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5" name="Ellipse 124"/>
          <p:cNvSpPr/>
          <p:nvPr/>
        </p:nvSpPr>
        <p:spPr>
          <a:xfrm>
            <a:off x="4668388" y="2971745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7" name="Ellipse 126"/>
          <p:cNvSpPr/>
          <p:nvPr/>
        </p:nvSpPr>
        <p:spPr>
          <a:xfrm>
            <a:off x="7684677" y="3225849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8" name="Ellipse 127"/>
          <p:cNvSpPr/>
          <p:nvPr/>
        </p:nvSpPr>
        <p:spPr>
          <a:xfrm>
            <a:off x="8815649" y="2700538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9" name="Bouée 128"/>
          <p:cNvSpPr/>
          <p:nvPr/>
        </p:nvSpPr>
        <p:spPr>
          <a:xfrm>
            <a:off x="5869650" y="219564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0" name="Bouée 129"/>
          <p:cNvSpPr/>
          <p:nvPr/>
        </p:nvSpPr>
        <p:spPr>
          <a:xfrm>
            <a:off x="5260645" y="2697583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1" name="Bouée 130"/>
          <p:cNvSpPr/>
          <p:nvPr/>
        </p:nvSpPr>
        <p:spPr>
          <a:xfrm>
            <a:off x="5260645" y="297034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2" name="Bouée 131"/>
          <p:cNvSpPr/>
          <p:nvPr/>
        </p:nvSpPr>
        <p:spPr>
          <a:xfrm>
            <a:off x="5864786" y="3211899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3" name="Bouée 132"/>
          <p:cNvSpPr/>
          <p:nvPr/>
        </p:nvSpPr>
        <p:spPr>
          <a:xfrm>
            <a:off x="5864786" y="3485574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4" name="Bouée 133"/>
          <p:cNvSpPr/>
          <p:nvPr/>
        </p:nvSpPr>
        <p:spPr>
          <a:xfrm>
            <a:off x="7076745" y="3482130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5" name="Bouée 134"/>
          <p:cNvSpPr/>
          <p:nvPr/>
        </p:nvSpPr>
        <p:spPr>
          <a:xfrm>
            <a:off x="7070395" y="3219861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6" name="Bouée 135"/>
          <p:cNvSpPr/>
          <p:nvPr/>
        </p:nvSpPr>
        <p:spPr>
          <a:xfrm>
            <a:off x="7070990" y="294562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7" name="Bouée 136"/>
          <p:cNvSpPr/>
          <p:nvPr/>
        </p:nvSpPr>
        <p:spPr>
          <a:xfrm>
            <a:off x="7070990" y="2690536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8" name="Bouée 137"/>
          <p:cNvSpPr/>
          <p:nvPr/>
        </p:nvSpPr>
        <p:spPr>
          <a:xfrm>
            <a:off x="7070990" y="2435445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9" name="Bouée 138"/>
          <p:cNvSpPr/>
          <p:nvPr/>
        </p:nvSpPr>
        <p:spPr>
          <a:xfrm>
            <a:off x="7070990" y="2180354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0" name="Bouée 139"/>
          <p:cNvSpPr/>
          <p:nvPr/>
        </p:nvSpPr>
        <p:spPr>
          <a:xfrm>
            <a:off x="8825387" y="3485574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1" name="Bouée 140"/>
          <p:cNvSpPr/>
          <p:nvPr/>
        </p:nvSpPr>
        <p:spPr>
          <a:xfrm>
            <a:off x="8263083" y="3225849"/>
            <a:ext cx="203174" cy="193944"/>
          </a:xfrm>
          <a:prstGeom prst="donut">
            <a:avLst>
              <a:gd name="adj" fmla="val 21551"/>
            </a:avLst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2" name="Bouée 141"/>
          <p:cNvSpPr/>
          <p:nvPr/>
        </p:nvSpPr>
        <p:spPr>
          <a:xfrm>
            <a:off x="8263083" y="2970347"/>
            <a:ext cx="203174" cy="193944"/>
          </a:xfrm>
          <a:prstGeom prst="donut">
            <a:avLst>
              <a:gd name="adj" fmla="val 21551"/>
            </a:avLst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3" name="Bouée 142"/>
          <p:cNvSpPr/>
          <p:nvPr/>
        </p:nvSpPr>
        <p:spPr>
          <a:xfrm>
            <a:off x="8263083" y="2714845"/>
            <a:ext cx="203174" cy="193944"/>
          </a:xfrm>
          <a:prstGeom prst="donut">
            <a:avLst>
              <a:gd name="adj" fmla="val 21551"/>
            </a:avLst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4" name="Bouée 143"/>
          <p:cNvSpPr/>
          <p:nvPr/>
        </p:nvSpPr>
        <p:spPr>
          <a:xfrm>
            <a:off x="8811575" y="2435127"/>
            <a:ext cx="203174" cy="193944"/>
          </a:xfrm>
          <a:prstGeom prst="donut">
            <a:avLst>
              <a:gd name="adj" fmla="val 21551"/>
            </a:avLst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5" name="Bouée 144"/>
          <p:cNvSpPr/>
          <p:nvPr/>
        </p:nvSpPr>
        <p:spPr>
          <a:xfrm>
            <a:off x="8811575" y="2192692"/>
            <a:ext cx="203174" cy="193944"/>
          </a:xfrm>
          <a:prstGeom prst="donut">
            <a:avLst>
              <a:gd name="adj" fmla="val 21551"/>
            </a:avLst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6" name="Bouée 145"/>
          <p:cNvSpPr/>
          <p:nvPr/>
        </p:nvSpPr>
        <p:spPr>
          <a:xfrm>
            <a:off x="4045997" y="349337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7" name="Bouée 146"/>
          <p:cNvSpPr/>
          <p:nvPr/>
        </p:nvSpPr>
        <p:spPr>
          <a:xfrm>
            <a:off x="4045997" y="323069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8" name="Bouée 147"/>
          <p:cNvSpPr/>
          <p:nvPr/>
        </p:nvSpPr>
        <p:spPr>
          <a:xfrm>
            <a:off x="4045997" y="296801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9" name="Bouée 148"/>
          <p:cNvSpPr/>
          <p:nvPr/>
        </p:nvSpPr>
        <p:spPr>
          <a:xfrm>
            <a:off x="4045997" y="270533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0" name="Bouée 149"/>
          <p:cNvSpPr/>
          <p:nvPr/>
        </p:nvSpPr>
        <p:spPr>
          <a:xfrm>
            <a:off x="4045997" y="2188579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1" name="Bouée 150"/>
          <p:cNvSpPr/>
          <p:nvPr/>
        </p:nvSpPr>
        <p:spPr>
          <a:xfrm>
            <a:off x="4668388" y="2435445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2" name="Bouée 151"/>
          <p:cNvSpPr/>
          <p:nvPr/>
        </p:nvSpPr>
        <p:spPr>
          <a:xfrm>
            <a:off x="2845938" y="3485574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3" name="Bouée 152"/>
          <p:cNvSpPr/>
          <p:nvPr/>
        </p:nvSpPr>
        <p:spPr>
          <a:xfrm>
            <a:off x="2845938" y="3225849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4" name="Bouée 153"/>
          <p:cNvSpPr/>
          <p:nvPr/>
        </p:nvSpPr>
        <p:spPr>
          <a:xfrm>
            <a:off x="2845938" y="2966124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5" name="Bouée 154"/>
          <p:cNvSpPr/>
          <p:nvPr/>
        </p:nvSpPr>
        <p:spPr>
          <a:xfrm>
            <a:off x="2845938" y="2445239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6" name="Bouée 155"/>
          <p:cNvSpPr/>
          <p:nvPr/>
        </p:nvSpPr>
        <p:spPr>
          <a:xfrm>
            <a:off x="2845938" y="2203988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7" name="Bouée 156"/>
          <p:cNvSpPr/>
          <p:nvPr/>
        </p:nvSpPr>
        <p:spPr>
          <a:xfrm>
            <a:off x="1625626" y="349337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8" name="Bouée 157"/>
          <p:cNvSpPr/>
          <p:nvPr/>
        </p:nvSpPr>
        <p:spPr>
          <a:xfrm>
            <a:off x="1035076" y="3238911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59" name="Bouée 158"/>
          <p:cNvSpPr/>
          <p:nvPr/>
        </p:nvSpPr>
        <p:spPr>
          <a:xfrm>
            <a:off x="1035076" y="2971745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60" name="Bouée 159"/>
          <p:cNvSpPr/>
          <p:nvPr/>
        </p:nvSpPr>
        <p:spPr>
          <a:xfrm>
            <a:off x="1035076" y="2704579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61" name="Bouée 160"/>
          <p:cNvSpPr/>
          <p:nvPr/>
        </p:nvSpPr>
        <p:spPr>
          <a:xfrm>
            <a:off x="1625626" y="2434638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62" name="Bouée 161"/>
          <p:cNvSpPr/>
          <p:nvPr/>
        </p:nvSpPr>
        <p:spPr>
          <a:xfrm>
            <a:off x="1625626" y="2191557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63" name="Bouée 162"/>
          <p:cNvSpPr/>
          <p:nvPr/>
        </p:nvSpPr>
        <p:spPr>
          <a:xfrm>
            <a:off x="2235226" y="2699525"/>
            <a:ext cx="203174" cy="193944"/>
          </a:xfrm>
          <a:prstGeom prst="donut">
            <a:avLst/>
          </a:prstGeom>
          <a:solidFill>
            <a:srgbClr val="FF0000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n w="63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81060" y="4089400"/>
            <a:ext cx="77941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Nous venons de rajouter à la gamme pentatonique (5 sons) mineure </a:t>
            </a:r>
          </a:p>
          <a:p>
            <a:pPr algn="ctr"/>
            <a:r>
              <a:rPr lang="fr-FR" dirty="0" smtClean="0">
                <a:solidFill>
                  <a:srgbClr val="FF0000"/>
                </a:solidFill>
              </a:rPr>
              <a:t>la quinte bémol appelée « </a:t>
            </a:r>
            <a:r>
              <a:rPr lang="fr-FR" dirty="0" err="1" smtClean="0">
                <a:solidFill>
                  <a:srgbClr val="FF0000"/>
                </a:solidFill>
              </a:rPr>
              <a:t>blue</a:t>
            </a:r>
            <a:r>
              <a:rPr lang="fr-FR" dirty="0" smtClean="0">
                <a:solidFill>
                  <a:srgbClr val="FF0000"/>
                </a:solidFill>
              </a:rPr>
              <a:t> note ».</a:t>
            </a:r>
          </a:p>
          <a:p>
            <a:pPr algn="ctr"/>
            <a:r>
              <a:rPr lang="fr-FR" dirty="0" smtClean="0">
                <a:solidFill>
                  <a:srgbClr val="0000FF"/>
                </a:solidFill>
              </a:rPr>
              <a:t>La gamme heptatonique (7 sons) majeure de sol </a:t>
            </a:r>
          </a:p>
          <a:p>
            <a:pPr algn="ctr"/>
            <a:r>
              <a:rPr lang="fr-FR" dirty="0" smtClean="0">
                <a:solidFill>
                  <a:srgbClr val="0000FF"/>
                </a:solidFill>
              </a:rPr>
              <a:t>se trouve 1 ton ½ (intervalle de tierce mineure) au dessus </a:t>
            </a:r>
          </a:p>
          <a:p>
            <a:pPr algn="ctr"/>
            <a:r>
              <a:rPr lang="fr-FR" dirty="0" smtClean="0">
                <a:solidFill>
                  <a:srgbClr val="0000FF"/>
                </a:solidFill>
              </a:rPr>
              <a:t>de la gamme pentatonique mineure de mi.</a:t>
            </a:r>
          </a:p>
          <a:p>
            <a:pPr algn="ctr"/>
            <a:r>
              <a:rPr lang="fr-FR" dirty="0" smtClean="0">
                <a:solidFill>
                  <a:srgbClr val="0000FF"/>
                </a:solidFill>
              </a:rPr>
              <a:t>Elle se compose des notes suivantes :</a:t>
            </a:r>
          </a:p>
          <a:p>
            <a:pPr algn="ctr"/>
            <a:r>
              <a:rPr lang="fr-FR" i="1" dirty="0" smtClean="0">
                <a:solidFill>
                  <a:srgbClr val="0000FF"/>
                </a:solidFill>
              </a:rPr>
              <a:t>Tonique-Seconde-Tierce Majeure-Quarte-Quinte juste-Sixte-Septième Majeure</a:t>
            </a:r>
          </a:p>
          <a:p>
            <a:pPr algn="ctr"/>
            <a:endParaRPr lang="fr-FR" i="1" dirty="0">
              <a:solidFill>
                <a:srgbClr val="FF0000"/>
              </a:solidFill>
            </a:endParaRPr>
          </a:p>
        </p:txBody>
      </p:sp>
      <p:sp>
        <p:nvSpPr>
          <p:cNvPr id="164" name="ZoneTexte 163"/>
          <p:cNvSpPr txBox="1"/>
          <p:nvPr/>
        </p:nvSpPr>
        <p:spPr>
          <a:xfrm>
            <a:off x="2973347" y="1366798"/>
            <a:ext cx="271145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GAMME MAJEURE DE SOL</a:t>
            </a:r>
          </a:p>
        </p:txBody>
      </p:sp>
      <p:sp>
        <p:nvSpPr>
          <p:cNvPr id="165" name="Ellipse 164"/>
          <p:cNvSpPr/>
          <p:nvPr/>
        </p:nvSpPr>
        <p:spPr>
          <a:xfrm>
            <a:off x="1016026" y="346741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4" name="Ellipse 173"/>
          <p:cNvSpPr/>
          <p:nvPr/>
        </p:nvSpPr>
        <p:spPr>
          <a:xfrm>
            <a:off x="1600226" y="3201036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5" name="Ellipse 174"/>
          <p:cNvSpPr/>
          <p:nvPr/>
        </p:nvSpPr>
        <p:spPr>
          <a:xfrm>
            <a:off x="2209826" y="2940549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9" name="Ellipse 178"/>
          <p:cNvSpPr/>
          <p:nvPr/>
        </p:nvSpPr>
        <p:spPr>
          <a:xfrm>
            <a:off x="2820538" y="2674892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2" name="Ellipse 181"/>
          <p:cNvSpPr/>
          <p:nvPr/>
        </p:nvSpPr>
        <p:spPr>
          <a:xfrm>
            <a:off x="6455801" y="2672687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4" name="Ellipse 193"/>
          <p:cNvSpPr/>
          <p:nvPr/>
        </p:nvSpPr>
        <p:spPr>
          <a:xfrm>
            <a:off x="4022821" y="2420974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5" name="Ellipse 214"/>
          <p:cNvSpPr/>
          <p:nvPr/>
        </p:nvSpPr>
        <p:spPr>
          <a:xfrm>
            <a:off x="4642988" y="3453463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6" name="Ellipse 215"/>
          <p:cNvSpPr/>
          <p:nvPr/>
        </p:nvSpPr>
        <p:spPr>
          <a:xfrm>
            <a:off x="8235508" y="3473171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7" name="Ellipse 216"/>
          <p:cNvSpPr/>
          <p:nvPr/>
        </p:nvSpPr>
        <p:spPr>
          <a:xfrm>
            <a:off x="5235580" y="3205252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8" name="Ellipse 217"/>
          <p:cNvSpPr/>
          <p:nvPr/>
        </p:nvSpPr>
        <p:spPr>
          <a:xfrm>
            <a:off x="8796700" y="3200439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9" name="Ellipse 218"/>
          <p:cNvSpPr/>
          <p:nvPr/>
        </p:nvSpPr>
        <p:spPr>
          <a:xfrm>
            <a:off x="5839386" y="2920211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0" name="Ellipse 219"/>
          <p:cNvSpPr/>
          <p:nvPr/>
        </p:nvSpPr>
        <p:spPr>
          <a:xfrm>
            <a:off x="401227" y="2419812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1" name="Ellipse 220"/>
          <p:cNvSpPr/>
          <p:nvPr/>
        </p:nvSpPr>
        <p:spPr>
          <a:xfrm>
            <a:off x="7657102" y="2419099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2" name="Ellipse 221"/>
          <p:cNvSpPr/>
          <p:nvPr/>
        </p:nvSpPr>
        <p:spPr>
          <a:xfrm>
            <a:off x="1018289" y="2165778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3" name="Ellipse 222"/>
          <p:cNvSpPr/>
          <p:nvPr/>
        </p:nvSpPr>
        <p:spPr>
          <a:xfrm>
            <a:off x="4642988" y="2144250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4" name="Ellipse 223"/>
          <p:cNvSpPr/>
          <p:nvPr/>
        </p:nvSpPr>
        <p:spPr>
          <a:xfrm>
            <a:off x="8235508" y="2165323"/>
            <a:ext cx="253974" cy="253682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5" name="Ellipse 224"/>
          <p:cNvSpPr/>
          <p:nvPr/>
        </p:nvSpPr>
        <p:spPr>
          <a:xfrm>
            <a:off x="6480177" y="2437413"/>
            <a:ext cx="203174" cy="19394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62553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89"/>
    </mc:Choice>
    <mc:Fallback xmlns="">
      <p:transition xmlns:p14="http://schemas.microsoft.com/office/powerpoint/2010/main" spd="slow" advTm="1688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196</Words>
  <Application>Microsoft Macintosh PowerPoint</Application>
  <PresentationFormat>Présentation à l'écran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x x</dc:creator>
  <cp:lastModifiedBy>x x</cp:lastModifiedBy>
  <cp:revision>30</cp:revision>
  <dcterms:created xsi:type="dcterms:W3CDTF">2012-06-04T07:24:15Z</dcterms:created>
  <dcterms:modified xsi:type="dcterms:W3CDTF">2012-09-27T09:16:37Z</dcterms:modified>
</cp:coreProperties>
</file>